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36"/>
  </p:notesMasterIdLst>
  <p:sldIdLst>
    <p:sldId id="360" r:id="rId3"/>
    <p:sldId id="355" r:id="rId4"/>
    <p:sldId id="335" r:id="rId5"/>
    <p:sldId id="314" r:id="rId6"/>
    <p:sldId id="364" r:id="rId7"/>
    <p:sldId id="315" r:id="rId8"/>
    <p:sldId id="312" r:id="rId9"/>
    <p:sldId id="348" r:id="rId10"/>
    <p:sldId id="316" r:id="rId11"/>
    <p:sldId id="342" r:id="rId12"/>
    <p:sldId id="356" r:id="rId13"/>
    <p:sldId id="275" r:id="rId14"/>
    <p:sldId id="352" r:id="rId15"/>
    <p:sldId id="344" r:id="rId16"/>
    <p:sldId id="318" r:id="rId17"/>
    <p:sldId id="349" r:id="rId18"/>
    <p:sldId id="350" r:id="rId19"/>
    <p:sldId id="319" r:id="rId20"/>
    <p:sldId id="321" r:id="rId21"/>
    <p:sldId id="361" r:id="rId22"/>
    <p:sldId id="362" r:id="rId23"/>
    <p:sldId id="363" r:id="rId24"/>
    <p:sldId id="323" r:id="rId25"/>
    <p:sldId id="337" r:id="rId26"/>
    <p:sldId id="278" r:id="rId27"/>
    <p:sldId id="326" r:id="rId28"/>
    <p:sldId id="327" r:id="rId29"/>
    <p:sldId id="328" r:id="rId30"/>
    <p:sldId id="329" r:id="rId31"/>
    <p:sldId id="330" r:id="rId32"/>
    <p:sldId id="331" r:id="rId33"/>
    <p:sldId id="333" r:id="rId34"/>
    <p:sldId id="311" r:id="rId35"/>
  </p:sldIdLst>
  <p:sldSz cx="9144000" cy="6858000" type="screen4x3"/>
  <p:notesSz cx="6858000" cy="91995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A914"/>
    <a:srgbClr val="FBB034"/>
    <a:srgbClr val="81DF83"/>
    <a:srgbClr val="A162D0"/>
    <a:srgbClr val="6E6EF2"/>
    <a:srgbClr val="7DF973"/>
    <a:srgbClr val="545454"/>
    <a:srgbClr val="F0EA00"/>
    <a:srgbClr val="007DDA"/>
    <a:srgbClr val="FCC16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68" autoAdjust="0"/>
    <p:restoredTop sz="94973" autoAdjust="0"/>
  </p:normalViewPr>
  <p:slideViewPr>
    <p:cSldViewPr snapToGrid="0">
      <p:cViewPr varScale="1">
        <p:scale>
          <a:sx n="75" d="100"/>
          <a:sy n="75" d="100"/>
        </p:scale>
        <p:origin x="-324" y="-84"/>
      </p:cViewPr>
      <p:guideLst>
        <p:guide orient="horz" pos="2160"/>
        <p:guide orient="horz" pos="548"/>
        <p:guide orient="horz" pos="4170"/>
        <p:guide orient="horz" pos="2391"/>
        <p:guide orient="horz" pos="1060"/>
        <p:guide orient="horz" pos="2556"/>
        <p:guide orient="horz" pos="3962"/>
        <p:guide orient="horz" pos="4098"/>
        <p:guide pos="2880"/>
        <p:guide pos="5534"/>
        <p:guide pos="221"/>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2136"/>
    </p:cViewPr>
  </p:sorterViewPr>
  <p:notesViewPr>
    <p:cSldViewPr snapToGrid="0">
      <p:cViewPr varScale="1">
        <p:scale>
          <a:sx n="52" d="100"/>
          <a:sy n="52" d="100"/>
        </p:scale>
        <p:origin x="-1908" y="-84"/>
      </p:cViewPr>
      <p:guideLst>
        <p:guide orient="horz" pos="2897"/>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DD85A3-A43C-43F4-B1FD-37A954308EEF}" type="doc">
      <dgm:prSet loTypeId="urn:microsoft.com/office/officeart/2005/8/layout/venn1" loCatId="relationship" qsTypeId="urn:microsoft.com/office/officeart/2005/8/quickstyle/simple1" qsCatId="simple" csTypeId="urn:microsoft.com/office/officeart/2005/8/colors/accent1_2" csCatId="accent1" phldr="1"/>
      <dgm:spPr/>
    </dgm:pt>
    <dgm:pt modelId="{D0BCD2D5-BF87-4152-AF03-686E73F8FA24}">
      <dgm:prSet phldrT="[Text]"/>
      <dgm:spPr/>
      <dgm:t>
        <a:bodyPr/>
        <a:lstStyle/>
        <a:p>
          <a:r>
            <a:rPr lang="en-US" dirty="0" smtClean="0"/>
            <a:t>G2C</a:t>
          </a:r>
          <a:endParaRPr lang="en-US" dirty="0"/>
        </a:p>
      </dgm:t>
    </dgm:pt>
    <dgm:pt modelId="{B51EFD75-A68F-4F03-AD17-BC778AA4C898}" type="parTrans" cxnId="{DB74550F-3CEE-4287-B313-0EDA34FF6983}">
      <dgm:prSet/>
      <dgm:spPr/>
      <dgm:t>
        <a:bodyPr/>
        <a:lstStyle/>
        <a:p>
          <a:endParaRPr lang="en-US"/>
        </a:p>
      </dgm:t>
    </dgm:pt>
    <dgm:pt modelId="{86C659A2-30BB-4574-9292-11E00890C0BB}" type="sibTrans" cxnId="{DB74550F-3CEE-4287-B313-0EDA34FF6983}">
      <dgm:prSet/>
      <dgm:spPr/>
      <dgm:t>
        <a:bodyPr/>
        <a:lstStyle/>
        <a:p>
          <a:endParaRPr lang="en-US"/>
        </a:p>
      </dgm:t>
    </dgm:pt>
    <dgm:pt modelId="{FCBDC201-71FC-4ECB-AA51-1B989C648333}">
      <dgm:prSet phldrT="[Text]"/>
      <dgm:spPr/>
      <dgm:t>
        <a:bodyPr/>
        <a:lstStyle/>
        <a:p>
          <a:r>
            <a:rPr lang="en-US" dirty="0" smtClean="0"/>
            <a:t>G2G</a:t>
          </a:r>
          <a:endParaRPr lang="en-US" dirty="0"/>
        </a:p>
      </dgm:t>
    </dgm:pt>
    <dgm:pt modelId="{6BB42FB9-CE3C-44A9-8BB3-FAC4F65D3D31}" type="parTrans" cxnId="{FEF38B35-80FC-4493-8190-B105746B2F5E}">
      <dgm:prSet/>
      <dgm:spPr/>
      <dgm:t>
        <a:bodyPr/>
        <a:lstStyle/>
        <a:p>
          <a:endParaRPr lang="en-US"/>
        </a:p>
      </dgm:t>
    </dgm:pt>
    <dgm:pt modelId="{403817F0-142C-4982-8799-25A5E865FB2E}" type="sibTrans" cxnId="{FEF38B35-80FC-4493-8190-B105746B2F5E}">
      <dgm:prSet/>
      <dgm:spPr/>
      <dgm:t>
        <a:bodyPr/>
        <a:lstStyle/>
        <a:p>
          <a:endParaRPr lang="en-US"/>
        </a:p>
      </dgm:t>
    </dgm:pt>
    <dgm:pt modelId="{CF5BC79A-D307-49F2-96A1-7FFE7B6FADAA}">
      <dgm:prSet phldrT="[Text]"/>
      <dgm:spPr/>
      <dgm:t>
        <a:bodyPr/>
        <a:lstStyle/>
        <a:p>
          <a:r>
            <a:rPr lang="en-US" dirty="0" smtClean="0"/>
            <a:t>G2B</a:t>
          </a:r>
          <a:endParaRPr lang="en-US" dirty="0"/>
        </a:p>
      </dgm:t>
    </dgm:pt>
    <dgm:pt modelId="{CA17A82C-5CA6-4F0E-B873-FA7946C6BEF7}" type="parTrans" cxnId="{3F715EE3-B4DF-4F2B-920C-0CE7C2AE3058}">
      <dgm:prSet/>
      <dgm:spPr/>
      <dgm:t>
        <a:bodyPr/>
        <a:lstStyle/>
        <a:p>
          <a:endParaRPr lang="en-US"/>
        </a:p>
      </dgm:t>
    </dgm:pt>
    <dgm:pt modelId="{ED970AA4-8389-4996-B7D0-E575AB76DCD4}" type="sibTrans" cxnId="{3F715EE3-B4DF-4F2B-920C-0CE7C2AE3058}">
      <dgm:prSet/>
      <dgm:spPr/>
      <dgm:t>
        <a:bodyPr/>
        <a:lstStyle/>
        <a:p>
          <a:endParaRPr lang="en-US"/>
        </a:p>
      </dgm:t>
    </dgm:pt>
    <dgm:pt modelId="{71BC7798-4D45-4DD4-9ECD-4D22F6BC8480}" type="pres">
      <dgm:prSet presAssocID="{DDDD85A3-A43C-43F4-B1FD-37A954308EEF}" presName="compositeShape" presStyleCnt="0">
        <dgm:presLayoutVars>
          <dgm:chMax val="7"/>
          <dgm:dir/>
          <dgm:resizeHandles val="exact"/>
        </dgm:presLayoutVars>
      </dgm:prSet>
      <dgm:spPr/>
    </dgm:pt>
    <dgm:pt modelId="{8C0A5F27-0226-43CB-94E7-ADBA5908EC53}" type="pres">
      <dgm:prSet presAssocID="{D0BCD2D5-BF87-4152-AF03-686E73F8FA24}" presName="circ1" presStyleLbl="vennNode1" presStyleIdx="0" presStyleCnt="3"/>
      <dgm:spPr/>
      <dgm:t>
        <a:bodyPr/>
        <a:lstStyle/>
        <a:p>
          <a:endParaRPr lang="en-US"/>
        </a:p>
      </dgm:t>
    </dgm:pt>
    <dgm:pt modelId="{BB84C6E0-B239-432C-B052-FBFF0E3ED61E}" type="pres">
      <dgm:prSet presAssocID="{D0BCD2D5-BF87-4152-AF03-686E73F8FA24}" presName="circ1Tx" presStyleLbl="revTx" presStyleIdx="0" presStyleCnt="0">
        <dgm:presLayoutVars>
          <dgm:chMax val="0"/>
          <dgm:chPref val="0"/>
          <dgm:bulletEnabled val="1"/>
        </dgm:presLayoutVars>
      </dgm:prSet>
      <dgm:spPr/>
      <dgm:t>
        <a:bodyPr/>
        <a:lstStyle/>
        <a:p>
          <a:endParaRPr lang="en-US"/>
        </a:p>
      </dgm:t>
    </dgm:pt>
    <dgm:pt modelId="{5E31471C-D437-49C6-A199-1B480EAC2D88}" type="pres">
      <dgm:prSet presAssocID="{FCBDC201-71FC-4ECB-AA51-1B989C648333}" presName="circ2" presStyleLbl="vennNode1" presStyleIdx="1" presStyleCnt="3"/>
      <dgm:spPr/>
      <dgm:t>
        <a:bodyPr/>
        <a:lstStyle/>
        <a:p>
          <a:endParaRPr lang="en-US"/>
        </a:p>
      </dgm:t>
    </dgm:pt>
    <dgm:pt modelId="{DCACBC6E-613A-4C68-94CB-0523DF0853ED}" type="pres">
      <dgm:prSet presAssocID="{FCBDC201-71FC-4ECB-AA51-1B989C648333}" presName="circ2Tx" presStyleLbl="revTx" presStyleIdx="0" presStyleCnt="0">
        <dgm:presLayoutVars>
          <dgm:chMax val="0"/>
          <dgm:chPref val="0"/>
          <dgm:bulletEnabled val="1"/>
        </dgm:presLayoutVars>
      </dgm:prSet>
      <dgm:spPr/>
      <dgm:t>
        <a:bodyPr/>
        <a:lstStyle/>
        <a:p>
          <a:endParaRPr lang="en-US"/>
        </a:p>
      </dgm:t>
    </dgm:pt>
    <dgm:pt modelId="{06EB0F82-87A6-44B2-823B-8EA4F50B50B2}" type="pres">
      <dgm:prSet presAssocID="{CF5BC79A-D307-49F2-96A1-7FFE7B6FADAA}" presName="circ3" presStyleLbl="vennNode1" presStyleIdx="2" presStyleCnt="3"/>
      <dgm:spPr/>
      <dgm:t>
        <a:bodyPr/>
        <a:lstStyle/>
        <a:p>
          <a:endParaRPr lang="en-US"/>
        </a:p>
      </dgm:t>
    </dgm:pt>
    <dgm:pt modelId="{3AEB51DB-95D7-4C35-B983-2A5FFCBA4344}" type="pres">
      <dgm:prSet presAssocID="{CF5BC79A-D307-49F2-96A1-7FFE7B6FADAA}" presName="circ3Tx" presStyleLbl="revTx" presStyleIdx="0" presStyleCnt="0">
        <dgm:presLayoutVars>
          <dgm:chMax val="0"/>
          <dgm:chPref val="0"/>
          <dgm:bulletEnabled val="1"/>
        </dgm:presLayoutVars>
      </dgm:prSet>
      <dgm:spPr/>
      <dgm:t>
        <a:bodyPr/>
        <a:lstStyle/>
        <a:p>
          <a:endParaRPr lang="en-US"/>
        </a:p>
      </dgm:t>
    </dgm:pt>
  </dgm:ptLst>
  <dgm:cxnLst>
    <dgm:cxn modelId="{57D69DB0-AD0C-4D0C-8279-B097B9312B5C}" type="presOf" srcId="{DDDD85A3-A43C-43F4-B1FD-37A954308EEF}" destId="{71BC7798-4D45-4DD4-9ECD-4D22F6BC8480}" srcOrd="0" destOrd="0" presId="urn:microsoft.com/office/officeart/2005/8/layout/venn1"/>
    <dgm:cxn modelId="{4AF8DDBF-BB6C-49FD-8BD2-CAFBB83C9088}" type="presOf" srcId="{FCBDC201-71FC-4ECB-AA51-1B989C648333}" destId="{DCACBC6E-613A-4C68-94CB-0523DF0853ED}" srcOrd="1" destOrd="0" presId="urn:microsoft.com/office/officeart/2005/8/layout/venn1"/>
    <dgm:cxn modelId="{E83339A8-55B2-46A0-8658-0EC3CE8CBB28}" type="presOf" srcId="{FCBDC201-71FC-4ECB-AA51-1B989C648333}" destId="{5E31471C-D437-49C6-A199-1B480EAC2D88}" srcOrd="0" destOrd="0" presId="urn:microsoft.com/office/officeart/2005/8/layout/venn1"/>
    <dgm:cxn modelId="{DB74550F-3CEE-4287-B313-0EDA34FF6983}" srcId="{DDDD85A3-A43C-43F4-B1FD-37A954308EEF}" destId="{D0BCD2D5-BF87-4152-AF03-686E73F8FA24}" srcOrd="0" destOrd="0" parTransId="{B51EFD75-A68F-4F03-AD17-BC778AA4C898}" sibTransId="{86C659A2-30BB-4574-9292-11E00890C0BB}"/>
    <dgm:cxn modelId="{D9B3EF36-BA1D-4E3E-B8AD-D9CCD6390B33}" type="presOf" srcId="{CF5BC79A-D307-49F2-96A1-7FFE7B6FADAA}" destId="{3AEB51DB-95D7-4C35-B983-2A5FFCBA4344}" srcOrd="1" destOrd="0" presId="urn:microsoft.com/office/officeart/2005/8/layout/venn1"/>
    <dgm:cxn modelId="{3F715EE3-B4DF-4F2B-920C-0CE7C2AE3058}" srcId="{DDDD85A3-A43C-43F4-B1FD-37A954308EEF}" destId="{CF5BC79A-D307-49F2-96A1-7FFE7B6FADAA}" srcOrd="2" destOrd="0" parTransId="{CA17A82C-5CA6-4F0E-B873-FA7946C6BEF7}" sibTransId="{ED970AA4-8389-4996-B7D0-E575AB76DCD4}"/>
    <dgm:cxn modelId="{6F934A44-0C20-4B23-B185-4E5786303BF1}" type="presOf" srcId="{CF5BC79A-D307-49F2-96A1-7FFE7B6FADAA}" destId="{06EB0F82-87A6-44B2-823B-8EA4F50B50B2}" srcOrd="0" destOrd="0" presId="urn:microsoft.com/office/officeart/2005/8/layout/venn1"/>
    <dgm:cxn modelId="{FEF38B35-80FC-4493-8190-B105746B2F5E}" srcId="{DDDD85A3-A43C-43F4-B1FD-37A954308EEF}" destId="{FCBDC201-71FC-4ECB-AA51-1B989C648333}" srcOrd="1" destOrd="0" parTransId="{6BB42FB9-CE3C-44A9-8BB3-FAC4F65D3D31}" sibTransId="{403817F0-142C-4982-8799-25A5E865FB2E}"/>
    <dgm:cxn modelId="{66CF877E-6DB6-4E28-B137-7C6AF54EDF9F}" type="presOf" srcId="{D0BCD2D5-BF87-4152-AF03-686E73F8FA24}" destId="{BB84C6E0-B239-432C-B052-FBFF0E3ED61E}" srcOrd="1" destOrd="0" presId="urn:microsoft.com/office/officeart/2005/8/layout/venn1"/>
    <dgm:cxn modelId="{93E7469C-E7F6-4DCD-BE32-4AB41D5D25AB}" type="presOf" srcId="{D0BCD2D5-BF87-4152-AF03-686E73F8FA24}" destId="{8C0A5F27-0226-43CB-94E7-ADBA5908EC53}" srcOrd="0" destOrd="0" presId="urn:microsoft.com/office/officeart/2005/8/layout/venn1"/>
    <dgm:cxn modelId="{7F5F1484-DD84-4F46-A6E1-10C6E2AABF2F}" type="presParOf" srcId="{71BC7798-4D45-4DD4-9ECD-4D22F6BC8480}" destId="{8C0A5F27-0226-43CB-94E7-ADBA5908EC53}" srcOrd="0" destOrd="0" presId="urn:microsoft.com/office/officeart/2005/8/layout/venn1"/>
    <dgm:cxn modelId="{FF335B79-F85F-430E-837E-1F9FC11A294A}" type="presParOf" srcId="{71BC7798-4D45-4DD4-9ECD-4D22F6BC8480}" destId="{BB84C6E0-B239-432C-B052-FBFF0E3ED61E}" srcOrd="1" destOrd="0" presId="urn:microsoft.com/office/officeart/2005/8/layout/venn1"/>
    <dgm:cxn modelId="{B4CA1D2F-245E-4BE8-B608-60B30463BB1B}" type="presParOf" srcId="{71BC7798-4D45-4DD4-9ECD-4D22F6BC8480}" destId="{5E31471C-D437-49C6-A199-1B480EAC2D88}" srcOrd="2" destOrd="0" presId="urn:microsoft.com/office/officeart/2005/8/layout/venn1"/>
    <dgm:cxn modelId="{E5E5F508-2198-4F94-A78C-1CF6CB75DBF4}" type="presParOf" srcId="{71BC7798-4D45-4DD4-9ECD-4D22F6BC8480}" destId="{DCACBC6E-613A-4C68-94CB-0523DF0853ED}" srcOrd="3" destOrd="0" presId="urn:microsoft.com/office/officeart/2005/8/layout/venn1"/>
    <dgm:cxn modelId="{2A0A3518-6DBC-423F-A4D3-EE5BDF9401D7}" type="presParOf" srcId="{71BC7798-4D45-4DD4-9ECD-4D22F6BC8480}" destId="{06EB0F82-87A6-44B2-823B-8EA4F50B50B2}" srcOrd="4" destOrd="0" presId="urn:microsoft.com/office/officeart/2005/8/layout/venn1"/>
    <dgm:cxn modelId="{53C1B284-92CF-496D-9D7B-A090D2BB2EBD}" type="presParOf" srcId="{71BC7798-4D45-4DD4-9ECD-4D22F6BC8480}" destId="{3AEB51DB-95D7-4C35-B983-2A5FFCBA4344}" srcOrd="5"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0A5F27-0226-43CB-94E7-ADBA5908EC53}">
      <dsp:nvSpPr>
        <dsp:cNvPr id="0" name=""/>
        <dsp:cNvSpPr/>
      </dsp:nvSpPr>
      <dsp:spPr>
        <a:xfrm>
          <a:off x="550974" y="188102"/>
          <a:ext cx="1526950" cy="152695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r>
            <a:rPr lang="en-US" sz="3400" kern="1200" dirty="0" smtClean="0"/>
            <a:t>G2C</a:t>
          </a:r>
          <a:endParaRPr lang="en-US" sz="3400" kern="1200" dirty="0"/>
        </a:p>
      </dsp:txBody>
      <dsp:txXfrm>
        <a:off x="754568" y="455318"/>
        <a:ext cx="1119763" cy="687127"/>
      </dsp:txXfrm>
    </dsp:sp>
    <dsp:sp modelId="{5E31471C-D437-49C6-A199-1B480EAC2D88}">
      <dsp:nvSpPr>
        <dsp:cNvPr id="0" name=""/>
        <dsp:cNvSpPr/>
      </dsp:nvSpPr>
      <dsp:spPr>
        <a:xfrm>
          <a:off x="1101949" y="1142446"/>
          <a:ext cx="1526950" cy="152695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r>
            <a:rPr lang="en-US" sz="3400" kern="1200" dirty="0" smtClean="0"/>
            <a:t>G2G</a:t>
          </a:r>
          <a:endParaRPr lang="en-US" sz="3400" kern="1200" dirty="0"/>
        </a:p>
      </dsp:txBody>
      <dsp:txXfrm>
        <a:off x="1568941" y="1536909"/>
        <a:ext cx="916170" cy="839822"/>
      </dsp:txXfrm>
    </dsp:sp>
    <dsp:sp modelId="{06EB0F82-87A6-44B2-823B-8EA4F50B50B2}">
      <dsp:nvSpPr>
        <dsp:cNvPr id="0" name=""/>
        <dsp:cNvSpPr/>
      </dsp:nvSpPr>
      <dsp:spPr>
        <a:xfrm>
          <a:off x="0" y="1142446"/>
          <a:ext cx="1526950" cy="152695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r>
            <a:rPr lang="en-US" sz="3400" kern="1200" dirty="0" smtClean="0"/>
            <a:t>G2B</a:t>
          </a:r>
          <a:endParaRPr lang="en-US" sz="3400" kern="1200" dirty="0"/>
        </a:p>
      </dsp:txBody>
      <dsp:txXfrm>
        <a:off x="143787" y="1536909"/>
        <a:ext cx="916170" cy="83982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2547" cy="4604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7891" name="Rectangle 3"/>
          <p:cNvSpPr>
            <a:spLocks noGrp="1" noChangeArrowheads="1"/>
          </p:cNvSpPr>
          <p:nvPr>
            <p:ph type="dt" idx="1"/>
          </p:nvPr>
        </p:nvSpPr>
        <p:spPr bwMode="auto">
          <a:xfrm>
            <a:off x="3883852" y="0"/>
            <a:ext cx="2972547" cy="4604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28713" y="690563"/>
            <a:ext cx="4600575" cy="3449637"/>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685480" y="4369535"/>
            <a:ext cx="5487041" cy="41400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7894" name="Rectangle 6"/>
          <p:cNvSpPr>
            <a:spLocks noGrp="1" noChangeArrowheads="1"/>
          </p:cNvSpPr>
          <p:nvPr>
            <p:ph type="ftr" sz="quarter" idx="4"/>
          </p:nvPr>
        </p:nvSpPr>
        <p:spPr bwMode="auto">
          <a:xfrm>
            <a:off x="0" y="8737599"/>
            <a:ext cx="2972547" cy="46049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7895" name="Rectangle 7"/>
          <p:cNvSpPr>
            <a:spLocks noGrp="1" noChangeArrowheads="1"/>
          </p:cNvSpPr>
          <p:nvPr>
            <p:ph type="sldNum" sz="quarter" idx="5"/>
          </p:nvPr>
        </p:nvSpPr>
        <p:spPr bwMode="auto">
          <a:xfrm>
            <a:off x="3883852" y="8737599"/>
            <a:ext cx="2972547" cy="46049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6A995EF8-66A0-4197-8ED7-3EF2769C019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pPr defTabSz="904875"/>
            <a:fld id="{A6416F3D-E77A-47E3-9D6C-2CAE9EFEEFF3}" type="slidenum">
              <a:rPr lang="en-IN" smtClean="0"/>
              <a:pPr defTabSz="904875"/>
              <a:t>1</a:t>
            </a:fld>
            <a:endParaRPr lang="en-IN"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3D8DED34-E24F-43D5-BE04-C9F77ADB6AA0}" type="slidenum">
              <a:rPr lang="en-US" smtClean="0"/>
              <a:pPr/>
              <a:t>3</a:t>
            </a:fld>
            <a:endParaRPr lang="en-US" smtClean="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xfrm>
            <a:off x="914508" y="4369535"/>
            <a:ext cx="5028986" cy="4140024"/>
          </a:xfrm>
          <a:noFill/>
          <a:ln/>
        </p:spPr>
        <p:txBody>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pPr defTabSz="909638"/>
            <a:fld id="{43A0E175-7ED8-455F-86A6-42EAE1975E4C}" type="slidenum">
              <a:rPr lang="en-US" smtClean="0"/>
              <a:pPr defTabSz="909638"/>
              <a:t>13</a:t>
            </a:fld>
            <a:endParaRPr lang="en-US" smtClean="0"/>
          </a:p>
        </p:txBody>
      </p:sp>
      <p:sp>
        <p:nvSpPr>
          <p:cNvPr id="58371" name="Slide Image Placeholder 1"/>
          <p:cNvSpPr>
            <a:spLocks noGrp="1" noRot="1" noChangeAspect="1" noTextEdit="1"/>
          </p:cNvSpPr>
          <p:nvPr>
            <p:ph type="sldImg"/>
          </p:nvPr>
        </p:nvSpPr>
        <p:spPr>
          <a:ln/>
        </p:spPr>
      </p:sp>
      <p:sp>
        <p:nvSpPr>
          <p:cNvPr id="58372" name="Notes Placeholder 2"/>
          <p:cNvSpPr>
            <a:spLocks noGrp="1"/>
          </p:cNvSpPr>
          <p:nvPr>
            <p:ph type="body" idx="1"/>
          </p:nvPr>
        </p:nvSpPr>
        <p:spPr>
          <a:noFill/>
          <a:ln/>
        </p:spPr>
        <p:txBody>
          <a:bodyPr lIns="91947" tIns="45975" rIns="91947" bIns="45975"/>
          <a:lstStyle/>
          <a:p>
            <a:endParaRPr lang="en-US" smtClean="0"/>
          </a:p>
        </p:txBody>
      </p:sp>
      <p:sp>
        <p:nvSpPr>
          <p:cNvPr id="58373" name="Slide Number Placeholder 3"/>
          <p:cNvSpPr txBox="1">
            <a:spLocks noGrp="1"/>
          </p:cNvSpPr>
          <p:nvPr/>
        </p:nvSpPr>
        <p:spPr bwMode="auto">
          <a:xfrm>
            <a:off x="3885314" y="8738083"/>
            <a:ext cx="2971122" cy="459899"/>
          </a:xfrm>
          <a:prstGeom prst="rect">
            <a:avLst/>
          </a:prstGeom>
          <a:noFill/>
          <a:ln w="9525">
            <a:noFill/>
            <a:miter lim="800000"/>
            <a:headEnd/>
            <a:tailEnd/>
          </a:ln>
        </p:spPr>
        <p:txBody>
          <a:bodyPr lIns="91947" tIns="45975" rIns="91947" bIns="45975" anchor="b"/>
          <a:lstStyle/>
          <a:p>
            <a:pPr algn="r" defTabSz="915988"/>
            <a:fld id="{38C35B5C-47BF-40A4-80A2-96EDCC3D2B1D}" type="slidenum">
              <a:rPr lang="en-IN" sz="1200"/>
              <a:pPr algn="r" defTabSz="915988"/>
              <a:t>13</a:t>
            </a:fld>
            <a:endParaRPr lang="en-IN"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txBox="1">
            <a:spLocks noGrp="1"/>
          </p:cNvSpPr>
          <p:nvPr/>
        </p:nvSpPr>
        <p:spPr bwMode="auto">
          <a:xfrm>
            <a:off x="3884613" y="8737988"/>
            <a:ext cx="2971800" cy="459978"/>
          </a:xfrm>
          <a:prstGeom prst="rect">
            <a:avLst/>
          </a:prstGeom>
          <a:noFill/>
          <a:ln>
            <a:miter lim="800000"/>
            <a:headEnd/>
            <a:tailEnd/>
          </a:ln>
        </p:spPr>
        <p:txBody>
          <a:bodyPr anchor="b"/>
          <a:lstStyle/>
          <a:p>
            <a:pPr algn="r">
              <a:defRPr/>
            </a:pPr>
            <a:fld id="{C2483340-3603-446D-85D0-1764BF7D28C8}" type="slidenum">
              <a:rPr lang="en-US" sz="1200">
                <a:latin typeface="+mn-lt"/>
              </a:rPr>
              <a:pPr algn="r">
                <a:defRPr/>
              </a:pPr>
              <a:t>20</a:t>
            </a:fld>
            <a:endParaRPr lang="en-US" sz="1200">
              <a:latin typeface="+mn-l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txBox="1">
            <a:spLocks noGrp="1"/>
          </p:cNvSpPr>
          <p:nvPr/>
        </p:nvSpPr>
        <p:spPr bwMode="auto">
          <a:xfrm>
            <a:off x="3884613" y="8737988"/>
            <a:ext cx="2971800" cy="459978"/>
          </a:xfrm>
          <a:prstGeom prst="rect">
            <a:avLst/>
          </a:prstGeom>
          <a:noFill/>
          <a:ln>
            <a:miter lim="800000"/>
            <a:headEnd/>
            <a:tailEnd/>
          </a:ln>
        </p:spPr>
        <p:txBody>
          <a:bodyPr anchor="b"/>
          <a:lstStyle/>
          <a:p>
            <a:pPr algn="r">
              <a:defRPr/>
            </a:pPr>
            <a:fld id="{AFDA8045-5E96-46D3-A105-1C94C9DD5D39}" type="slidenum">
              <a:rPr lang="en-US" sz="1200">
                <a:latin typeface="+mn-lt"/>
              </a:rPr>
              <a:pPr algn="r">
                <a:defRPr/>
              </a:pPr>
              <a:t>21</a:t>
            </a:fld>
            <a:endParaRPr lang="en-US" sz="1200">
              <a:latin typeface="+mn-l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txBox="1">
            <a:spLocks noGrp="1"/>
          </p:cNvSpPr>
          <p:nvPr/>
        </p:nvSpPr>
        <p:spPr bwMode="auto">
          <a:xfrm>
            <a:off x="3884613" y="8737988"/>
            <a:ext cx="2971800" cy="459978"/>
          </a:xfrm>
          <a:prstGeom prst="rect">
            <a:avLst/>
          </a:prstGeom>
          <a:noFill/>
          <a:ln>
            <a:miter lim="800000"/>
            <a:headEnd/>
            <a:tailEnd/>
          </a:ln>
        </p:spPr>
        <p:txBody>
          <a:bodyPr anchor="b"/>
          <a:lstStyle/>
          <a:p>
            <a:pPr algn="r">
              <a:defRPr/>
            </a:pPr>
            <a:fld id="{92E9A2C3-6CB8-475B-8F47-EBB1FB6EC41D}" type="slidenum">
              <a:rPr lang="en-US" sz="1200">
                <a:latin typeface="+mn-lt"/>
              </a:rPr>
              <a:pPr algn="r">
                <a:defRPr/>
              </a:pPr>
              <a:t>22</a:t>
            </a:fld>
            <a:endParaRPr lang="en-US" sz="1200">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2" descr="Guidelines ppt_title slide"/>
          <p:cNvPicPr>
            <a:picLocks noChangeAspect="1" noChangeArrowheads="1"/>
          </p:cNvPicPr>
          <p:nvPr userDrawn="1"/>
        </p:nvPicPr>
        <p:blipFill>
          <a:blip r:embed="rId2" cstate="print"/>
          <a:srcRect/>
          <a:stretch>
            <a:fillRect/>
          </a:stretch>
        </p:blipFill>
        <p:spPr bwMode="auto">
          <a:xfrm>
            <a:off x="0" y="1682750"/>
            <a:ext cx="9144000" cy="2274888"/>
          </a:xfrm>
          <a:prstGeom prst="rect">
            <a:avLst/>
          </a:prstGeom>
          <a:noFill/>
          <a:ln w="9525">
            <a:noFill/>
            <a:miter lim="800000"/>
            <a:headEnd/>
            <a:tailEnd/>
          </a:ln>
        </p:spPr>
      </p:pic>
      <p:pic>
        <p:nvPicPr>
          <p:cNvPr id="5" name="Picture 10" descr="1"/>
          <p:cNvPicPr>
            <a:picLocks noChangeAspect="1" noChangeArrowheads="1"/>
          </p:cNvPicPr>
          <p:nvPr userDrawn="1"/>
        </p:nvPicPr>
        <p:blipFill>
          <a:blip r:embed="rId3" cstate="print"/>
          <a:srcRect/>
          <a:stretch>
            <a:fillRect/>
          </a:stretch>
        </p:blipFill>
        <p:spPr bwMode="auto">
          <a:xfrm>
            <a:off x="87313" y="330200"/>
            <a:ext cx="8982075" cy="700088"/>
          </a:xfrm>
          <a:prstGeom prst="rect">
            <a:avLst/>
          </a:prstGeom>
          <a:noFill/>
          <a:ln w="9525">
            <a:noFill/>
            <a:miter lim="800000"/>
            <a:headEnd/>
            <a:tailEnd/>
          </a:ln>
        </p:spPr>
      </p:pic>
      <p:pic>
        <p:nvPicPr>
          <p:cNvPr id="6" name="Picture 24" descr="EC"/>
          <p:cNvPicPr>
            <a:picLocks noChangeAspect="1" noChangeArrowheads="1"/>
          </p:cNvPicPr>
          <p:nvPr userDrawn="1"/>
        </p:nvPicPr>
        <p:blipFill>
          <a:blip r:embed="rId4" cstate="print"/>
          <a:srcRect/>
          <a:stretch>
            <a:fillRect/>
          </a:stretch>
        </p:blipFill>
        <p:spPr bwMode="auto">
          <a:xfrm>
            <a:off x="6759575" y="6091238"/>
            <a:ext cx="2046288" cy="460375"/>
          </a:xfrm>
          <a:prstGeom prst="rect">
            <a:avLst/>
          </a:prstGeom>
          <a:noFill/>
          <a:ln w="9525">
            <a:noFill/>
            <a:miter lim="800000"/>
            <a:headEnd/>
            <a:tailEnd/>
          </a:ln>
        </p:spPr>
      </p:pic>
      <p:sp>
        <p:nvSpPr>
          <p:cNvPr id="9218" name="Rectangle 2"/>
          <p:cNvSpPr>
            <a:spLocks noGrp="1" noChangeArrowheads="1"/>
          </p:cNvSpPr>
          <p:nvPr>
            <p:ph type="ctrTitle"/>
          </p:nvPr>
        </p:nvSpPr>
        <p:spPr>
          <a:xfrm>
            <a:off x="279400" y="3914775"/>
            <a:ext cx="7772400" cy="541338"/>
          </a:xfrm>
        </p:spPr>
        <p:txBody>
          <a:bodyPr/>
          <a:lstStyle>
            <a:lvl1pPr>
              <a:defRPr sz="3800">
                <a:solidFill>
                  <a:schemeClr val="bg1"/>
                </a:solidFill>
              </a:defRPr>
            </a:lvl1pPr>
          </a:lstStyle>
          <a:p>
            <a:r>
              <a:rPr lang="en-US"/>
              <a:t>Presentation Title</a:t>
            </a:r>
          </a:p>
        </p:txBody>
      </p:sp>
      <p:sp>
        <p:nvSpPr>
          <p:cNvPr id="9219" name="Rectangle 3"/>
          <p:cNvSpPr>
            <a:spLocks noGrp="1" noChangeArrowheads="1"/>
          </p:cNvSpPr>
          <p:nvPr>
            <p:ph type="subTitle" idx="1"/>
          </p:nvPr>
        </p:nvSpPr>
        <p:spPr>
          <a:xfrm>
            <a:off x="279400" y="4519613"/>
            <a:ext cx="7620000" cy="558800"/>
          </a:xfrm>
        </p:spPr>
        <p:txBody>
          <a:bodyPr/>
          <a:lstStyle>
            <a:lvl1pPr marL="0" indent="0">
              <a:buFontTx/>
              <a:buNone/>
              <a:defRPr sz="2000">
                <a:solidFill>
                  <a:schemeClr val="bg1"/>
                </a:solidFill>
                <a:latin typeface="Myriad Pro" pitchFamily="34" charset="0"/>
              </a:defRPr>
            </a:lvl1pPr>
          </a:lstStyle>
          <a:p>
            <a:r>
              <a:rPr lang="en-US"/>
              <a:t>Presentation Sub-title</a:t>
            </a:r>
          </a:p>
        </p:txBody>
      </p:sp>
      <p:sp>
        <p:nvSpPr>
          <p:cNvPr id="7" name="Rectangle 17"/>
          <p:cNvSpPr>
            <a:spLocks noGrp="1" noChangeArrowheads="1"/>
          </p:cNvSpPr>
          <p:nvPr>
            <p:ph type="sldNum" sz="quarter" idx="10"/>
          </p:nvPr>
        </p:nvSpPr>
        <p:spPr>
          <a:xfrm>
            <a:off x="279400" y="6342063"/>
            <a:ext cx="2133600" cy="265112"/>
          </a:xfrm>
        </p:spPr>
        <p:txBody>
          <a:bodyPr/>
          <a:lstStyle>
            <a:lvl1pPr algn="l">
              <a:defRPr b="0">
                <a:solidFill>
                  <a:schemeClr val="bg1"/>
                </a:solidFill>
              </a:defRPr>
            </a:lvl1pPr>
          </a:lstStyle>
          <a:p>
            <a:pPr>
              <a:defRPr/>
            </a:pPr>
            <a:fld id="{7105BD88-C24B-42C2-8074-0CE04DFF70BE}" type="datetime3">
              <a:rPr lang="en-US"/>
              <a:pPr>
                <a:defRPr/>
              </a:pPr>
              <a:t>12 October 2009</a:t>
            </a:fld>
            <a:endParaRPr lang="en-US" dirty="0"/>
          </a:p>
        </p:txBody>
      </p:sp>
      <p:sp>
        <p:nvSpPr>
          <p:cNvPr id="8" name="Rectangle 18"/>
          <p:cNvSpPr>
            <a:spLocks noGrp="1" noChangeArrowheads="1"/>
          </p:cNvSpPr>
          <p:nvPr>
            <p:ph type="ftr" sz="quarter" idx="11"/>
          </p:nvPr>
        </p:nvSpPr>
        <p:spPr bwMode="auto">
          <a:xfrm>
            <a:off x="1379538" y="6342063"/>
            <a:ext cx="2286000" cy="265112"/>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900">
                <a:solidFill>
                  <a:schemeClr val="bg1"/>
                </a:solidFill>
                <a:latin typeface="+mj-lt"/>
              </a:defRPr>
            </a:lvl1pPr>
          </a:lstStyle>
          <a:p>
            <a:pPr>
              <a:defRPr/>
            </a:pPr>
            <a:r>
              <a:rPr lang="en-US"/>
              <a:t>CONFIDENTIAL</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4641209-3291-4C39-9F5F-6A84DAEE9E8F}" type="slidenum">
              <a:rPr lang="en-US"/>
              <a:pPr>
                <a:defRPr/>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5438" y="160338"/>
            <a:ext cx="2109787" cy="532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160338"/>
            <a:ext cx="6180138" cy="532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EDB87C7-605F-4F77-9295-88408DF736CA}" type="slidenum">
              <a:rPr lang="en-US"/>
              <a:pPr>
                <a:defRPr/>
              </a:pPr>
              <a:t>‹#›</a:t>
            </a:fld>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42900" y="160338"/>
            <a:ext cx="8442325" cy="5953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42900" y="955675"/>
            <a:ext cx="414496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0263" y="955675"/>
            <a:ext cx="4144962" cy="4525963"/>
          </a:xfrm>
        </p:spPr>
        <p:txBody>
          <a:bodyPr/>
          <a:lstStyle/>
          <a:p>
            <a:pPr lvl="0"/>
            <a:endParaRPr lang="en-US" noProof="0" dirty="0" smtClean="0"/>
          </a:p>
        </p:txBody>
      </p:sp>
      <p:sp>
        <p:nvSpPr>
          <p:cNvPr id="5" name="Rectangle 6"/>
          <p:cNvSpPr>
            <a:spLocks noGrp="1" noChangeArrowheads="1"/>
          </p:cNvSpPr>
          <p:nvPr>
            <p:ph type="sldNum" sz="quarter" idx="10"/>
          </p:nvPr>
        </p:nvSpPr>
        <p:spPr>
          <a:ln/>
        </p:spPr>
        <p:txBody>
          <a:bodyPr/>
          <a:lstStyle>
            <a:lvl1pPr>
              <a:defRPr/>
            </a:lvl1pPr>
          </a:lstStyle>
          <a:p>
            <a:pPr>
              <a:defRPr/>
            </a:pPr>
            <a:fld id="{890BD843-C66B-496C-AA2E-2A05177390CB}" type="slidenum">
              <a:rPr lang="en-US"/>
              <a:pPr>
                <a:defRPr/>
              </a:pPr>
              <a:t>‹#›</a:t>
            </a:fld>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FA02856-D576-4B0D-B13D-C940F8E7A3EA}" type="slidenum">
              <a:rPr lang="en-US"/>
              <a:pPr>
                <a:defRPr/>
              </a:pPr>
              <a:t>‹#›</a:t>
            </a:fld>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538" y="1600200"/>
            <a:ext cx="2100262"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2575" y="1600200"/>
            <a:ext cx="6151563"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A37ED12E-7BE6-48D2-AF46-BCC13BC00C53}" type="slidenum">
              <a:rPr lang="en-US"/>
              <a:pPr>
                <a:defRPr/>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955675"/>
            <a:ext cx="41449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955675"/>
            <a:ext cx="41449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5F7BFCC6-98B2-4B8E-9B04-D9AD8084A27C}" type="slidenum">
              <a:rPr lang="en-US"/>
              <a:pPr>
                <a:defRPr/>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BA299C8B-8ABE-4863-BA40-4D14DAF8D606}" type="slidenum">
              <a:rPr lang="en-US"/>
              <a:pPr>
                <a:defRPr/>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FDA46CEA-714A-4B9F-A4B1-3A06E8D2DE05}" type="slidenum">
              <a:rPr lang="en-US"/>
              <a:pPr>
                <a:defRPr/>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C864F69-2B35-45CC-B49C-2F7932E00D2E}" type="slidenum">
              <a:rPr lang="en-US"/>
              <a:pPr>
                <a:defRPr/>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C948ECC-5F27-4C2A-8DE6-5950CA7156F6}" type="slidenum">
              <a:rPr lang="en-US"/>
              <a:pPr>
                <a:defRPr/>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755D2E9-F463-4A77-96A2-9ABD4EB82702}" type="slidenum">
              <a:rPr lang="en-US"/>
              <a:pPr>
                <a:defRPr/>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6.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8.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9" descr="PPT inside_4 lines"/>
          <p:cNvPicPr>
            <a:picLocks noChangeAspect="1" noChangeArrowheads="1"/>
          </p:cNvPicPr>
          <p:nvPr userDrawn="1"/>
        </p:nvPicPr>
        <p:blipFill>
          <a:blip r:embed="rId14" cstate="print"/>
          <a:srcRect/>
          <a:stretch>
            <a:fillRect/>
          </a:stretch>
        </p:blipFill>
        <p:spPr bwMode="auto">
          <a:xfrm>
            <a:off x="0" y="5395913"/>
            <a:ext cx="9144000" cy="936625"/>
          </a:xfrm>
          <a:prstGeom prst="rect">
            <a:avLst/>
          </a:prstGeom>
          <a:noFill/>
          <a:ln w="9525">
            <a:noFill/>
            <a:miter lim="800000"/>
            <a:headEnd/>
            <a:tailEnd/>
          </a:ln>
        </p:spPr>
      </p:pic>
      <p:sp>
        <p:nvSpPr>
          <p:cNvPr id="1027" name="Rectangle 2"/>
          <p:cNvSpPr>
            <a:spLocks noGrp="1" noChangeArrowheads="1"/>
          </p:cNvSpPr>
          <p:nvPr>
            <p:ph type="title"/>
          </p:nvPr>
        </p:nvSpPr>
        <p:spPr bwMode="auto">
          <a:xfrm>
            <a:off x="342900" y="160338"/>
            <a:ext cx="8442325" cy="5953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342900" y="955675"/>
            <a:ext cx="84423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477250" y="6461125"/>
            <a:ext cx="381000" cy="2651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50000"/>
              </a:spcBef>
              <a:defRPr sz="900" b="1">
                <a:solidFill>
                  <a:srgbClr val="4E84C4"/>
                </a:solidFill>
                <a:latin typeface="+mj-lt"/>
              </a:defRPr>
            </a:lvl1pPr>
          </a:lstStyle>
          <a:p>
            <a:pPr>
              <a:defRPr/>
            </a:pPr>
            <a:fld id="{847336CE-297A-454B-B3A2-400F3E315912}" type="slidenum">
              <a:rPr lang="en-US"/>
              <a:pPr>
                <a:defRPr/>
              </a:pPr>
              <a:t>‹#›</a:t>
            </a:fld>
            <a:endParaRPr lang="en-US" dirty="0"/>
          </a:p>
        </p:txBody>
      </p:sp>
      <p:pic>
        <p:nvPicPr>
          <p:cNvPr id="2" name="Picture 7" descr="6"/>
          <p:cNvPicPr>
            <a:picLocks noChangeAspect="1" noChangeArrowheads="1"/>
          </p:cNvPicPr>
          <p:nvPr userDrawn="1"/>
        </p:nvPicPr>
        <p:blipFill>
          <a:blip r:embed="rId15" cstate="print"/>
          <a:srcRect/>
          <a:stretch>
            <a:fillRect/>
          </a:stretch>
        </p:blipFill>
        <p:spPr bwMode="auto">
          <a:xfrm>
            <a:off x="350838" y="6477000"/>
            <a:ext cx="2844800" cy="142875"/>
          </a:xfrm>
          <a:prstGeom prst="rect">
            <a:avLst/>
          </a:prstGeom>
          <a:noFill/>
          <a:ln w="9525">
            <a:noFill/>
            <a:miter lim="800000"/>
            <a:headEnd/>
            <a:tailEnd/>
          </a:ln>
        </p:spPr>
      </p:pic>
      <p:sp>
        <p:nvSpPr>
          <p:cNvPr id="1036" name="Rectangle 12"/>
          <p:cNvSpPr>
            <a:spLocks noChangeArrowheads="1"/>
          </p:cNvSpPr>
          <p:nvPr/>
        </p:nvSpPr>
        <p:spPr bwMode="auto">
          <a:xfrm>
            <a:off x="6721475" y="6459538"/>
            <a:ext cx="1412875" cy="315912"/>
          </a:xfrm>
          <a:prstGeom prst="rect">
            <a:avLst/>
          </a:prstGeom>
          <a:noFill/>
          <a:ln w="9525">
            <a:noFill/>
            <a:miter lim="800000"/>
            <a:headEnd/>
            <a:tailEnd/>
          </a:ln>
          <a:effectLst/>
        </p:spPr>
        <p:txBody>
          <a:bodyPr/>
          <a:lstStyle/>
          <a:p>
            <a:pPr algn="r">
              <a:spcBef>
                <a:spcPct val="50000"/>
              </a:spcBef>
              <a:defRPr/>
            </a:pPr>
            <a:fld id="{8F6B640B-BCCA-4D42-B4AD-80A20BBD36A4}" type="datetime3">
              <a:rPr lang="en-US" sz="900">
                <a:solidFill>
                  <a:srgbClr val="4E84C4"/>
                </a:solidFill>
                <a:latin typeface="Myriad Pro" pitchFamily="34" charset="0"/>
              </a:rPr>
              <a:pPr algn="r">
                <a:spcBef>
                  <a:spcPct val="50000"/>
                </a:spcBef>
                <a:defRPr/>
              </a:pPr>
              <a:t>12 October 2009</a:t>
            </a:fld>
            <a:endParaRPr lang="en-US" sz="900" dirty="0">
              <a:solidFill>
                <a:srgbClr val="4E84C4"/>
              </a:solidFill>
              <a:latin typeface="Myriad Pro" pitchFamily="34" charset="0"/>
            </a:endParaRPr>
          </a:p>
        </p:txBody>
      </p:sp>
    </p:spTree>
  </p:cSld>
  <p:clrMap bg1="lt1" tx1="dk1" bg2="lt2" tx2="dk2" accent1="accent1" accent2="accent2" accent3="accent3" accent4="accent4" accent5="accent5" accent6="accent6" hlink="hlink" folHlink="folHlink"/>
  <p:sldLayoutIdLst>
    <p:sldLayoutId id="2147483674"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ransition>
    <p:fade/>
  </p:transition>
  <p:hf hdr="0" ftr="0" dt="0"/>
  <p:txStyles>
    <p:titleStyle>
      <a:lvl1pPr algn="l" rtl="0" eaLnBrk="0" fontAlgn="base" hangingPunct="0">
        <a:spcBef>
          <a:spcPct val="0"/>
        </a:spcBef>
        <a:spcAft>
          <a:spcPct val="0"/>
        </a:spcAft>
        <a:defRPr sz="2800">
          <a:solidFill>
            <a:srgbClr val="4E84C4"/>
          </a:solidFill>
          <a:latin typeface="+mj-lt"/>
          <a:ea typeface="+mj-ea"/>
          <a:cs typeface="+mj-cs"/>
        </a:defRPr>
      </a:lvl1pPr>
      <a:lvl2pPr algn="l" rtl="0" eaLnBrk="0" fontAlgn="base" hangingPunct="0">
        <a:spcBef>
          <a:spcPct val="0"/>
        </a:spcBef>
        <a:spcAft>
          <a:spcPct val="0"/>
        </a:spcAft>
        <a:defRPr sz="2800">
          <a:solidFill>
            <a:srgbClr val="4E84C4"/>
          </a:solidFill>
          <a:latin typeface="Myriad Pro" pitchFamily="34" charset="0"/>
        </a:defRPr>
      </a:lvl2pPr>
      <a:lvl3pPr algn="l" rtl="0" eaLnBrk="0" fontAlgn="base" hangingPunct="0">
        <a:spcBef>
          <a:spcPct val="0"/>
        </a:spcBef>
        <a:spcAft>
          <a:spcPct val="0"/>
        </a:spcAft>
        <a:defRPr sz="2800">
          <a:solidFill>
            <a:srgbClr val="4E84C4"/>
          </a:solidFill>
          <a:latin typeface="Myriad Pro" pitchFamily="34" charset="0"/>
        </a:defRPr>
      </a:lvl3pPr>
      <a:lvl4pPr algn="l" rtl="0" eaLnBrk="0" fontAlgn="base" hangingPunct="0">
        <a:spcBef>
          <a:spcPct val="0"/>
        </a:spcBef>
        <a:spcAft>
          <a:spcPct val="0"/>
        </a:spcAft>
        <a:defRPr sz="2800">
          <a:solidFill>
            <a:srgbClr val="4E84C4"/>
          </a:solidFill>
          <a:latin typeface="Myriad Pro" pitchFamily="34" charset="0"/>
        </a:defRPr>
      </a:lvl4pPr>
      <a:lvl5pPr algn="l" rtl="0" eaLnBrk="0" fontAlgn="base" hangingPunct="0">
        <a:spcBef>
          <a:spcPct val="0"/>
        </a:spcBef>
        <a:spcAft>
          <a:spcPct val="0"/>
        </a:spcAft>
        <a:defRPr sz="2800">
          <a:solidFill>
            <a:srgbClr val="4E84C4"/>
          </a:solidFill>
          <a:latin typeface="Myriad Pro" pitchFamily="34" charset="0"/>
        </a:defRPr>
      </a:lvl5pPr>
      <a:lvl6pPr marL="457200" algn="l" rtl="0" fontAlgn="base">
        <a:spcBef>
          <a:spcPct val="0"/>
        </a:spcBef>
        <a:spcAft>
          <a:spcPct val="0"/>
        </a:spcAft>
        <a:defRPr sz="2800">
          <a:solidFill>
            <a:srgbClr val="4E84C4"/>
          </a:solidFill>
          <a:latin typeface="Myriad Pro" pitchFamily="34" charset="0"/>
        </a:defRPr>
      </a:lvl6pPr>
      <a:lvl7pPr marL="914400" algn="l" rtl="0" fontAlgn="base">
        <a:spcBef>
          <a:spcPct val="0"/>
        </a:spcBef>
        <a:spcAft>
          <a:spcPct val="0"/>
        </a:spcAft>
        <a:defRPr sz="2800">
          <a:solidFill>
            <a:srgbClr val="4E84C4"/>
          </a:solidFill>
          <a:latin typeface="Myriad Pro" pitchFamily="34" charset="0"/>
        </a:defRPr>
      </a:lvl7pPr>
      <a:lvl8pPr marL="1371600" algn="l" rtl="0" fontAlgn="base">
        <a:spcBef>
          <a:spcPct val="0"/>
        </a:spcBef>
        <a:spcAft>
          <a:spcPct val="0"/>
        </a:spcAft>
        <a:defRPr sz="2800">
          <a:solidFill>
            <a:srgbClr val="4E84C4"/>
          </a:solidFill>
          <a:latin typeface="Myriad Pro" pitchFamily="34" charset="0"/>
        </a:defRPr>
      </a:lvl8pPr>
      <a:lvl9pPr marL="1828800" algn="l" rtl="0" fontAlgn="base">
        <a:spcBef>
          <a:spcPct val="0"/>
        </a:spcBef>
        <a:spcAft>
          <a:spcPct val="0"/>
        </a:spcAft>
        <a:defRPr sz="2800">
          <a:solidFill>
            <a:srgbClr val="4E84C4"/>
          </a:solidFill>
          <a:latin typeface="Myriad Pro" pitchFamily="34" charset="0"/>
        </a:defRPr>
      </a:lvl9pPr>
    </p:titleStyle>
    <p:bodyStyle>
      <a:lvl1pPr marL="122238" indent="-122238" algn="l" rtl="0" eaLnBrk="0" fontAlgn="base" hangingPunct="0">
        <a:spcBef>
          <a:spcPct val="20000"/>
        </a:spcBef>
        <a:spcAft>
          <a:spcPct val="0"/>
        </a:spcAft>
        <a:buClr>
          <a:srgbClr val="4E84C4"/>
        </a:buClr>
        <a:buChar char="•"/>
        <a:defRPr sz="1600">
          <a:solidFill>
            <a:schemeClr val="tx1"/>
          </a:solidFill>
          <a:latin typeface="+mn-lt"/>
          <a:ea typeface="+mn-ea"/>
          <a:cs typeface="+mn-cs"/>
        </a:defRPr>
      </a:lvl1pPr>
      <a:lvl2pPr marL="571500" indent="-228600" algn="l" rtl="0" eaLnBrk="0" fontAlgn="base" hangingPunct="0">
        <a:spcBef>
          <a:spcPct val="20000"/>
        </a:spcBef>
        <a:spcAft>
          <a:spcPct val="0"/>
        </a:spcAft>
        <a:buClr>
          <a:srgbClr val="4E84C4"/>
        </a:buClr>
        <a:buChar char="–"/>
        <a:defRPr sz="1600">
          <a:solidFill>
            <a:schemeClr val="tx1"/>
          </a:solidFill>
          <a:latin typeface="+mn-lt"/>
        </a:defRPr>
      </a:lvl2pPr>
      <a:lvl3pPr marL="808038" indent="-122238" algn="l" rtl="0" eaLnBrk="0" fontAlgn="base" hangingPunct="0">
        <a:spcBef>
          <a:spcPct val="20000"/>
        </a:spcBef>
        <a:spcAft>
          <a:spcPct val="0"/>
        </a:spcAft>
        <a:buClr>
          <a:srgbClr val="4E84C4"/>
        </a:buClr>
        <a:buChar char="•"/>
        <a:defRPr sz="1600">
          <a:solidFill>
            <a:schemeClr val="tx1"/>
          </a:solidFill>
          <a:latin typeface="+mn-lt"/>
        </a:defRPr>
      </a:lvl3pPr>
      <a:lvl4pPr marL="1257300" indent="-228600" algn="l" rtl="0" eaLnBrk="0" fontAlgn="base" hangingPunct="0">
        <a:spcBef>
          <a:spcPct val="20000"/>
        </a:spcBef>
        <a:spcAft>
          <a:spcPct val="0"/>
        </a:spcAft>
        <a:buClr>
          <a:srgbClr val="4E84C4"/>
        </a:buClr>
        <a:buChar char="–"/>
        <a:defRPr sz="1600">
          <a:solidFill>
            <a:schemeClr val="tx1"/>
          </a:solidFill>
          <a:latin typeface="+mn-lt"/>
        </a:defRPr>
      </a:lvl4pPr>
      <a:lvl5pPr marL="1493838" indent="-122238" algn="l" rtl="0" eaLnBrk="0" fontAlgn="base" hangingPunct="0">
        <a:spcBef>
          <a:spcPct val="20000"/>
        </a:spcBef>
        <a:spcAft>
          <a:spcPct val="0"/>
        </a:spcAft>
        <a:buClr>
          <a:srgbClr val="4E84C4"/>
        </a:buClr>
        <a:buChar char="»"/>
        <a:defRPr sz="1600">
          <a:solidFill>
            <a:schemeClr val="tx1"/>
          </a:solidFill>
          <a:latin typeface="+mn-lt"/>
        </a:defRPr>
      </a:lvl5pPr>
      <a:lvl6pPr marL="1951038" indent="-122238" algn="l" rtl="0" fontAlgn="base">
        <a:spcBef>
          <a:spcPct val="20000"/>
        </a:spcBef>
        <a:spcAft>
          <a:spcPct val="0"/>
        </a:spcAft>
        <a:buClr>
          <a:srgbClr val="4E84C4"/>
        </a:buClr>
        <a:buChar char="»"/>
        <a:defRPr sz="1600">
          <a:solidFill>
            <a:schemeClr val="tx1"/>
          </a:solidFill>
          <a:latin typeface="+mn-lt"/>
        </a:defRPr>
      </a:lvl6pPr>
      <a:lvl7pPr marL="2408238" indent="-122238" algn="l" rtl="0" fontAlgn="base">
        <a:spcBef>
          <a:spcPct val="20000"/>
        </a:spcBef>
        <a:spcAft>
          <a:spcPct val="0"/>
        </a:spcAft>
        <a:buClr>
          <a:srgbClr val="4E84C4"/>
        </a:buClr>
        <a:buChar char="»"/>
        <a:defRPr sz="1600">
          <a:solidFill>
            <a:schemeClr val="tx1"/>
          </a:solidFill>
          <a:latin typeface="+mn-lt"/>
        </a:defRPr>
      </a:lvl7pPr>
      <a:lvl8pPr marL="2865438" indent="-122238" algn="l" rtl="0" fontAlgn="base">
        <a:spcBef>
          <a:spcPct val="20000"/>
        </a:spcBef>
        <a:spcAft>
          <a:spcPct val="0"/>
        </a:spcAft>
        <a:buClr>
          <a:srgbClr val="4E84C4"/>
        </a:buClr>
        <a:buChar char="»"/>
        <a:defRPr sz="1600">
          <a:solidFill>
            <a:schemeClr val="tx1"/>
          </a:solidFill>
          <a:latin typeface="+mn-lt"/>
        </a:defRPr>
      </a:lvl8pPr>
      <a:lvl9pPr marL="3322638" indent="-122238" algn="l" rtl="0" fontAlgn="base">
        <a:spcBef>
          <a:spcPct val="20000"/>
        </a:spcBef>
        <a:spcAft>
          <a:spcPct val="0"/>
        </a:spcAft>
        <a:buClr>
          <a:srgbClr val="4E84C4"/>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BB034"/>
        </a:solidFill>
        <a:effectLst/>
      </p:bgPr>
    </p:bg>
    <p:spTree>
      <p:nvGrpSpPr>
        <p:cNvPr id="1" name=""/>
        <p:cNvGrpSpPr/>
        <p:nvPr/>
      </p:nvGrpSpPr>
      <p:grpSpPr>
        <a:xfrm>
          <a:off x="0" y="0"/>
          <a:ext cx="0" cy="0"/>
          <a:chOff x="0" y="0"/>
          <a:chExt cx="0" cy="0"/>
        </a:xfrm>
      </p:grpSpPr>
      <p:grpSp>
        <p:nvGrpSpPr>
          <p:cNvPr id="14338" name="Group 2"/>
          <p:cNvGrpSpPr>
            <a:grpSpLocks/>
          </p:cNvGrpSpPr>
          <p:nvPr/>
        </p:nvGrpSpPr>
        <p:grpSpPr bwMode="auto">
          <a:xfrm>
            <a:off x="0" y="1485900"/>
            <a:ext cx="9144000" cy="5372100"/>
            <a:chOff x="0" y="936"/>
            <a:chExt cx="5760" cy="3384"/>
          </a:xfrm>
        </p:grpSpPr>
        <p:pic>
          <p:nvPicPr>
            <p:cNvPr id="14342" name="Picture 3" descr="Blue 200_1row"/>
            <p:cNvPicPr>
              <a:picLocks noChangeAspect="1" noChangeArrowheads="1"/>
            </p:cNvPicPr>
            <p:nvPr userDrawn="1"/>
          </p:nvPicPr>
          <p:blipFill>
            <a:blip r:embed="rId13" cstate="print"/>
            <a:srcRect l="3499" r="2338"/>
            <a:stretch>
              <a:fillRect/>
            </a:stretch>
          </p:blipFill>
          <p:spPr bwMode="auto">
            <a:xfrm>
              <a:off x="0" y="2736"/>
              <a:ext cx="5760" cy="135"/>
            </a:xfrm>
            <a:prstGeom prst="rect">
              <a:avLst/>
            </a:prstGeom>
            <a:noFill/>
            <a:ln w="9525">
              <a:noFill/>
              <a:miter lim="800000"/>
              <a:headEnd/>
              <a:tailEnd/>
            </a:ln>
          </p:spPr>
        </p:pic>
        <p:pic>
          <p:nvPicPr>
            <p:cNvPr id="14343" name="Picture 4" descr="Blue 200_1row"/>
            <p:cNvPicPr>
              <a:picLocks noChangeAspect="1" noChangeArrowheads="1"/>
            </p:cNvPicPr>
            <p:nvPr userDrawn="1"/>
          </p:nvPicPr>
          <p:blipFill>
            <a:blip r:embed="rId13" cstate="print"/>
            <a:srcRect l="1276" r="4561"/>
            <a:stretch>
              <a:fillRect/>
            </a:stretch>
          </p:blipFill>
          <p:spPr bwMode="auto">
            <a:xfrm>
              <a:off x="0" y="2887"/>
              <a:ext cx="5760" cy="135"/>
            </a:xfrm>
            <a:prstGeom prst="rect">
              <a:avLst/>
            </a:prstGeom>
            <a:noFill/>
            <a:ln w="9525">
              <a:noFill/>
              <a:miter lim="800000"/>
              <a:headEnd/>
              <a:tailEnd/>
            </a:ln>
          </p:spPr>
        </p:pic>
        <p:pic>
          <p:nvPicPr>
            <p:cNvPr id="14344" name="Picture 5" descr="Blue 200_1row"/>
            <p:cNvPicPr>
              <a:picLocks noChangeAspect="1" noChangeArrowheads="1"/>
            </p:cNvPicPr>
            <p:nvPr userDrawn="1"/>
          </p:nvPicPr>
          <p:blipFill>
            <a:blip r:embed="rId13" cstate="print"/>
            <a:srcRect l="1276" r="4561"/>
            <a:stretch>
              <a:fillRect/>
            </a:stretch>
          </p:blipFill>
          <p:spPr bwMode="auto">
            <a:xfrm>
              <a:off x="0" y="2586"/>
              <a:ext cx="5760" cy="135"/>
            </a:xfrm>
            <a:prstGeom prst="rect">
              <a:avLst/>
            </a:prstGeom>
            <a:noFill/>
            <a:ln w="9525">
              <a:noFill/>
              <a:miter lim="800000"/>
              <a:headEnd/>
              <a:tailEnd/>
            </a:ln>
          </p:spPr>
        </p:pic>
        <p:pic>
          <p:nvPicPr>
            <p:cNvPr id="14345" name="Picture 6" descr="Blue 200_1row"/>
            <p:cNvPicPr>
              <a:picLocks noChangeAspect="1" noChangeArrowheads="1"/>
            </p:cNvPicPr>
            <p:nvPr userDrawn="1"/>
          </p:nvPicPr>
          <p:blipFill>
            <a:blip r:embed="rId13" cstate="print"/>
            <a:srcRect l="3499" r="2338"/>
            <a:stretch>
              <a:fillRect/>
            </a:stretch>
          </p:blipFill>
          <p:spPr bwMode="auto">
            <a:xfrm>
              <a:off x="0" y="3034"/>
              <a:ext cx="5760" cy="135"/>
            </a:xfrm>
            <a:prstGeom prst="rect">
              <a:avLst/>
            </a:prstGeom>
            <a:noFill/>
            <a:ln w="9525">
              <a:noFill/>
              <a:miter lim="800000"/>
              <a:headEnd/>
              <a:tailEnd/>
            </a:ln>
          </p:spPr>
        </p:pic>
        <p:pic>
          <p:nvPicPr>
            <p:cNvPr id="14346" name="Picture 7" descr="Blue 200_1row"/>
            <p:cNvPicPr>
              <a:picLocks noChangeAspect="1" noChangeArrowheads="1"/>
            </p:cNvPicPr>
            <p:nvPr userDrawn="1"/>
          </p:nvPicPr>
          <p:blipFill>
            <a:blip r:embed="rId13" cstate="print"/>
            <a:srcRect l="1276" r="4561"/>
            <a:stretch>
              <a:fillRect/>
            </a:stretch>
          </p:blipFill>
          <p:spPr bwMode="auto">
            <a:xfrm>
              <a:off x="0" y="3185"/>
              <a:ext cx="5760" cy="135"/>
            </a:xfrm>
            <a:prstGeom prst="rect">
              <a:avLst/>
            </a:prstGeom>
            <a:noFill/>
            <a:ln w="9525">
              <a:noFill/>
              <a:miter lim="800000"/>
              <a:headEnd/>
              <a:tailEnd/>
            </a:ln>
          </p:spPr>
        </p:pic>
        <p:pic>
          <p:nvPicPr>
            <p:cNvPr id="14347" name="Picture 8" descr="Blue 200_1row"/>
            <p:cNvPicPr>
              <a:picLocks noChangeAspect="1" noChangeArrowheads="1"/>
            </p:cNvPicPr>
            <p:nvPr userDrawn="1"/>
          </p:nvPicPr>
          <p:blipFill>
            <a:blip r:embed="rId13" cstate="print"/>
            <a:srcRect l="3499" r="2338"/>
            <a:stretch>
              <a:fillRect/>
            </a:stretch>
          </p:blipFill>
          <p:spPr bwMode="auto">
            <a:xfrm>
              <a:off x="0" y="3334"/>
              <a:ext cx="5760" cy="135"/>
            </a:xfrm>
            <a:prstGeom prst="rect">
              <a:avLst/>
            </a:prstGeom>
            <a:noFill/>
            <a:ln w="9525">
              <a:noFill/>
              <a:miter lim="800000"/>
              <a:headEnd/>
              <a:tailEnd/>
            </a:ln>
          </p:spPr>
        </p:pic>
        <p:pic>
          <p:nvPicPr>
            <p:cNvPr id="14348" name="Picture 9" descr="Blue 200_1row"/>
            <p:cNvPicPr>
              <a:picLocks noChangeAspect="1" noChangeArrowheads="1"/>
            </p:cNvPicPr>
            <p:nvPr userDrawn="1"/>
          </p:nvPicPr>
          <p:blipFill>
            <a:blip r:embed="rId13" cstate="print"/>
            <a:srcRect l="1276" r="4561"/>
            <a:stretch>
              <a:fillRect/>
            </a:stretch>
          </p:blipFill>
          <p:spPr bwMode="auto">
            <a:xfrm>
              <a:off x="0" y="3482"/>
              <a:ext cx="5760" cy="135"/>
            </a:xfrm>
            <a:prstGeom prst="rect">
              <a:avLst/>
            </a:prstGeom>
            <a:noFill/>
            <a:ln w="9525">
              <a:noFill/>
              <a:miter lim="800000"/>
              <a:headEnd/>
              <a:tailEnd/>
            </a:ln>
          </p:spPr>
        </p:pic>
        <p:pic>
          <p:nvPicPr>
            <p:cNvPr id="14349" name="Picture 10" descr="Blue 200_1row"/>
            <p:cNvPicPr>
              <a:picLocks noChangeAspect="1" noChangeArrowheads="1"/>
            </p:cNvPicPr>
            <p:nvPr userDrawn="1"/>
          </p:nvPicPr>
          <p:blipFill>
            <a:blip r:embed="rId13" cstate="print"/>
            <a:srcRect l="3499" r="2338"/>
            <a:stretch>
              <a:fillRect/>
            </a:stretch>
          </p:blipFill>
          <p:spPr bwMode="auto">
            <a:xfrm>
              <a:off x="0" y="3632"/>
              <a:ext cx="5760" cy="135"/>
            </a:xfrm>
            <a:prstGeom prst="rect">
              <a:avLst/>
            </a:prstGeom>
            <a:noFill/>
            <a:ln w="9525">
              <a:noFill/>
              <a:miter lim="800000"/>
              <a:headEnd/>
              <a:tailEnd/>
            </a:ln>
          </p:spPr>
        </p:pic>
        <p:pic>
          <p:nvPicPr>
            <p:cNvPr id="14350" name="Picture 11" descr="Blue 200_1row"/>
            <p:cNvPicPr>
              <a:picLocks noChangeAspect="1" noChangeArrowheads="1"/>
            </p:cNvPicPr>
            <p:nvPr userDrawn="1"/>
          </p:nvPicPr>
          <p:blipFill>
            <a:blip r:embed="rId13" cstate="print"/>
            <a:srcRect l="1276" r="4561"/>
            <a:stretch>
              <a:fillRect/>
            </a:stretch>
          </p:blipFill>
          <p:spPr bwMode="auto">
            <a:xfrm>
              <a:off x="0" y="3783"/>
              <a:ext cx="5760" cy="135"/>
            </a:xfrm>
            <a:prstGeom prst="rect">
              <a:avLst/>
            </a:prstGeom>
            <a:noFill/>
            <a:ln w="9525">
              <a:noFill/>
              <a:miter lim="800000"/>
              <a:headEnd/>
              <a:tailEnd/>
            </a:ln>
          </p:spPr>
        </p:pic>
        <p:pic>
          <p:nvPicPr>
            <p:cNvPr id="14351" name="Picture 12" descr="Blue 200_1row"/>
            <p:cNvPicPr>
              <a:picLocks noChangeAspect="1" noChangeArrowheads="1"/>
            </p:cNvPicPr>
            <p:nvPr userDrawn="1"/>
          </p:nvPicPr>
          <p:blipFill>
            <a:blip r:embed="rId13" cstate="print"/>
            <a:srcRect l="3499" r="2338"/>
            <a:stretch>
              <a:fillRect/>
            </a:stretch>
          </p:blipFill>
          <p:spPr bwMode="auto">
            <a:xfrm>
              <a:off x="0" y="3933"/>
              <a:ext cx="5760" cy="135"/>
            </a:xfrm>
            <a:prstGeom prst="rect">
              <a:avLst/>
            </a:prstGeom>
            <a:noFill/>
            <a:ln w="9525">
              <a:noFill/>
              <a:miter lim="800000"/>
              <a:headEnd/>
              <a:tailEnd/>
            </a:ln>
          </p:spPr>
        </p:pic>
        <p:pic>
          <p:nvPicPr>
            <p:cNvPr id="14352" name="Picture 13" descr="orange"/>
            <p:cNvPicPr>
              <a:picLocks noChangeAspect="1" noChangeArrowheads="1"/>
            </p:cNvPicPr>
            <p:nvPr userDrawn="1"/>
          </p:nvPicPr>
          <p:blipFill>
            <a:blip r:embed="rId14" cstate="print"/>
            <a:srcRect l="18001" r="17999"/>
            <a:stretch>
              <a:fillRect/>
            </a:stretch>
          </p:blipFill>
          <p:spPr bwMode="auto">
            <a:xfrm>
              <a:off x="0" y="936"/>
              <a:ext cx="5760" cy="2624"/>
            </a:xfrm>
            <a:prstGeom prst="rect">
              <a:avLst/>
            </a:prstGeom>
            <a:noFill/>
            <a:ln w="9525">
              <a:noFill/>
              <a:miter lim="800000"/>
              <a:headEnd/>
              <a:tailEnd/>
            </a:ln>
          </p:spPr>
        </p:pic>
        <p:pic>
          <p:nvPicPr>
            <p:cNvPr id="14353" name="Picture 14" descr="orange"/>
            <p:cNvPicPr>
              <a:picLocks noChangeAspect="1" noChangeArrowheads="1"/>
            </p:cNvPicPr>
            <p:nvPr userDrawn="1"/>
          </p:nvPicPr>
          <p:blipFill>
            <a:blip r:embed="rId14" cstate="print"/>
            <a:srcRect l="18001" r="17999" b="55132"/>
            <a:stretch>
              <a:fillRect/>
            </a:stretch>
          </p:blipFill>
          <p:spPr bwMode="auto">
            <a:xfrm>
              <a:off x="0" y="2816"/>
              <a:ext cx="5760" cy="1504"/>
            </a:xfrm>
            <a:prstGeom prst="rect">
              <a:avLst/>
            </a:prstGeom>
            <a:noFill/>
            <a:ln w="9525">
              <a:noFill/>
              <a:miter lim="800000"/>
              <a:headEnd/>
              <a:tailEnd/>
            </a:ln>
          </p:spPr>
        </p:pic>
      </p:grpSp>
      <p:sp>
        <p:nvSpPr>
          <p:cNvPr id="14339" name="Rectangle 15"/>
          <p:cNvSpPr>
            <a:spLocks noGrp="1" noChangeArrowheads="1"/>
          </p:cNvSpPr>
          <p:nvPr>
            <p:ph type="title"/>
          </p:nvPr>
        </p:nvSpPr>
        <p:spPr bwMode="auto">
          <a:xfrm>
            <a:off x="282575" y="3427413"/>
            <a:ext cx="5630863" cy="5397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99024" name="Line 16"/>
          <p:cNvSpPr>
            <a:spLocks noChangeShapeType="1"/>
          </p:cNvSpPr>
          <p:nvPr/>
        </p:nvSpPr>
        <p:spPr bwMode="auto">
          <a:xfrm>
            <a:off x="277813" y="4017963"/>
            <a:ext cx="5629275" cy="0"/>
          </a:xfrm>
          <a:prstGeom prst="line">
            <a:avLst/>
          </a:prstGeom>
          <a:noFill/>
          <a:ln w="9525">
            <a:solidFill>
              <a:schemeClr val="bg1"/>
            </a:solidFill>
            <a:round/>
            <a:headEnd/>
            <a:tailEnd/>
          </a:ln>
          <a:effectLst/>
        </p:spPr>
        <p:txBody>
          <a:bodyPr/>
          <a:lstStyle/>
          <a:p>
            <a:pPr>
              <a:defRPr/>
            </a:pPr>
            <a:endParaRPr lang="en-US" dirty="0"/>
          </a:p>
        </p:txBody>
      </p:sp>
      <p:pic>
        <p:nvPicPr>
          <p:cNvPr id="14341" name="Picture 17" descr="tcs-trans"/>
          <p:cNvPicPr>
            <a:picLocks noChangeAspect="1" noChangeArrowheads="1"/>
          </p:cNvPicPr>
          <p:nvPr/>
        </p:nvPicPr>
        <p:blipFill>
          <a:blip r:embed="rId15" cstate="print"/>
          <a:srcRect/>
          <a:stretch>
            <a:fillRect/>
          </a:stretch>
        </p:blipFill>
        <p:spPr bwMode="auto">
          <a:xfrm>
            <a:off x="349250" y="6450013"/>
            <a:ext cx="2843213" cy="2222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1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0.gif"/></Relationships>
</file>

<file path=ppt/slides/_rels/slide2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0.gif"/><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2.gif"/></Relationships>
</file>

<file path=ppt/slides/_rels/slide3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image" Target="../media/image50.gif"/><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32.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gif"/><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3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0.gif"/><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12" Type="http://schemas.openxmlformats.org/officeDocument/2006/relationships/image" Target="../media/image34.jpeg"/><Relationship Id="rId2" Type="http://schemas.openxmlformats.org/officeDocument/2006/relationships/image" Target="../media/image20.gif"/><Relationship Id="rId1" Type="http://schemas.openxmlformats.org/officeDocument/2006/relationships/slideLayout" Target="../slideLayouts/slideLayout2.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2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1.gif"/>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3" name="Picture 2" descr="7.JPG"/>
          <p:cNvPicPr>
            <a:picLocks noChangeAspect="1"/>
          </p:cNvPicPr>
          <p:nvPr/>
        </p:nvPicPr>
        <p:blipFill>
          <a:blip r:embed="rId4" cstate="print"/>
          <a:stretch>
            <a:fillRect/>
          </a:stretch>
        </p:blipFill>
        <p:spPr>
          <a:xfrm>
            <a:off x="357158" y="5000636"/>
            <a:ext cx="1514460" cy="1214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DSC02296.JPG"/>
          <p:cNvPicPr>
            <a:picLocks noChangeAspect="1"/>
          </p:cNvPicPr>
          <p:nvPr/>
        </p:nvPicPr>
        <p:blipFill>
          <a:blip r:embed="rId5" cstate="print"/>
          <a:stretch>
            <a:fillRect/>
          </a:stretch>
        </p:blipFill>
        <p:spPr>
          <a:xfrm>
            <a:off x="2000232" y="5000636"/>
            <a:ext cx="1643074" cy="12323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63490003.jpg"/>
          <p:cNvPicPr>
            <a:picLocks noChangeAspect="1"/>
          </p:cNvPicPr>
          <p:nvPr/>
        </p:nvPicPr>
        <p:blipFill>
          <a:blip r:embed="rId6" cstate="print"/>
          <a:srcRect l="31159" b="28970"/>
          <a:stretch>
            <a:fillRect/>
          </a:stretch>
        </p:blipFill>
        <p:spPr>
          <a:xfrm>
            <a:off x="3786182" y="5000636"/>
            <a:ext cx="1774960" cy="1214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Copy of DSC03635.jpg"/>
          <p:cNvPicPr>
            <a:picLocks noChangeAspect="1"/>
          </p:cNvPicPr>
          <p:nvPr/>
        </p:nvPicPr>
        <p:blipFill>
          <a:blip r:embed="rId7" cstate="print"/>
          <a:srcRect l="33398" t="30469"/>
          <a:stretch>
            <a:fillRect/>
          </a:stretch>
        </p:blipFill>
        <p:spPr>
          <a:xfrm>
            <a:off x="5715008" y="4984504"/>
            <a:ext cx="1571636" cy="12305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63490004.jpg"/>
          <p:cNvPicPr>
            <a:picLocks noChangeAspect="1"/>
          </p:cNvPicPr>
          <p:nvPr/>
        </p:nvPicPr>
        <p:blipFill>
          <a:blip r:embed="rId8" cstate="print"/>
          <a:srcRect l="18750"/>
          <a:stretch>
            <a:fillRect/>
          </a:stretch>
        </p:blipFill>
        <p:spPr>
          <a:xfrm>
            <a:off x="7429520" y="5003853"/>
            <a:ext cx="1571604" cy="12112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Picture 245.jpg"/>
          <p:cNvPicPr>
            <a:picLocks noChangeAspect="1"/>
          </p:cNvPicPr>
          <p:nvPr/>
        </p:nvPicPr>
        <p:blipFill>
          <a:blip r:embed="rId9" cstate="print"/>
          <a:stretch>
            <a:fillRect/>
          </a:stretch>
        </p:blipFill>
        <p:spPr>
          <a:xfrm>
            <a:off x="785786" y="357166"/>
            <a:ext cx="1672166" cy="12541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descr="DSC_0128.JPG"/>
          <p:cNvPicPr>
            <a:picLocks noChangeAspect="1"/>
          </p:cNvPicPr>
          <p:nvPr/>
        </p:nvPicPr>
        <p:blipFill>
          <a:blip r:embed="rId10" cstate="print"/>
          <a:stretch>
            <a:fillRect/>
          </a:stretch>
        </p:blipFill>
        <p:spPr>
          <a:xfrm>
            <a:off x="2643174" y="357166"/>
            <a:ext cx="1892634" cy="12669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descr="DSC_0065.JPG"/>
          <p:cNvPicPr>
            <a:picLocks noChangeAspect="1"/>
          </p:cNvPicPr>
          <p:nvPr/>
        </p:nvPicPr>
        <p:blipFill>
          <a:blip r:embed="rId11" cstate="print"/>
          <a:stretch>
            <a:fillRect/>
          </a:stretch>
        </p:blipFill>
        <p:spPr>
          <a:xfrm>
            <a:off x="4643438" y="357166"/>
            <a:ext cx="1904099" cy="12746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59" name="TextBox 12"/>
          <p:cNvSpPr txBox="1">
            <a:spLocks noChangeArrowheads="1"/>
          </p:cNvSpPr>
          <p:nvPr/>
        </p:nvSpPr>
        <p:spPr bwMode="auto">
          <a:xfrm>
            <a:off x="3214688" y="2786063"/>
            <a:ext cx="5929312" cy="430212"/>
          </a:xfrm>
          <a:prstGeom prst="rect">
            <a:avLst/>
          </a:prstGeom>
          <a:noFill/>
          <a:ln w="9525">
            <a:noFill/>
            <a:miter lim="800000"/>
            <a:headEnd/>
            <a:tailEnd/>
          </a:ln>
        </p:spPr>
        <p:txBody>
          <a:bodyPr>
            <a:spAutoFit/>
          </a:bodyPr>
          <a:lstStyle/>
          <a:p>
            <a:r>
              <a:rPr lang="en-US" sz="2200" b="1">
                <a:solidFill>
                  <a:srgbClr val="0070C0"/>
                </a:solidFill>
              </a:rPr>
              <a:t>Rajiv Aarogyasri Health Insurance Scheme</a:t>
            </a:r>
          </a:p>
        </p:txBody>
      </p:sp>
      <p:sp>
        <p:nvSpPr>
          <p:cNvPr id="2060" name="TextBox 13"/>
          <p:cNvSpPr txBox="1">
            <a:spLocks noChangeArrowheads="1"/>
          </p:cNvSpPr>
          <p:nvPr/>
        </p:nvSpPr>
        <p:spPr bwMode="auto">
          <a:xfrm>
            <a:off x="3214688" y="3286125"/>
            <a:ext cx="5929312" cy="430213"/>
          </a:xfrm>
          <a:prstGeom prst="rect">
            <a:avLst/>
          </a:prstGeom>
          <a:noFill/>
          <a:ln w="9525">
            <a:noFill/>
            <a:miter lim="800000"/>
            <a:headEnd/>
            <a:tailEnd/>
          </a:ln>
        </p:spPr>
        <p:txBody>
          <a:bodyPr>
            <a:spAutoFit/>
          </a:bodyPr>
          <a:lstStyle/>
          <a:p>
            <a:r>
              <a:rPr lang="en-US" sz="2200" b="1">
                <a:solidFill>
                  <a:schemeClr val="bg1"/>
                </a:solidFill>
              </a:rPr>
              <a:t>Aarogyasri Health Care Trust</a:t>
            </a:r>
          </a:p>
        </p:txBody>
      </p:sp>
      <p:pic>
        <p:nvPicPr>
          <p:cNvPr id="15" name="Picture 14" descr="DischargePhoto.JPG"/>
          <p:cNvPicPr>
            <a:picLocks noChangeAspect="1"/>
          </p:cNvPicPr>
          <p:nvPr/>
        </p:nvPicPr>
        <p:blipFill>
          <a:blip r:embed="rId12" cstate="print"/>
          <a:stretch>
            <a:fillRect/>
          </a:stretch>
        </p:blipFill>
        <p:spPr>
          <a:xfrm>
            <a:off x="6643702" y="334088"/>
            <a:ext cx="1714512" cy="12868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 name="Picture 30" descr="logo1.gif"/>
          <p:cNvPicPr>
            <a:picLocks noChangeAspect="1"/>
          </p:cNvPicPr>
          <p:nvPr/>
        </p:nvPicPr>
        <p:blipFill>
          <a:blip r:embed="rId2" cstate="print"/>
          <a:stretch>
            <a:fillRect/>
          </a:stretch>
        </p:blipFill>
        <p:spPr>
          <a:xfrm>
            <a:off x="8362390" y="40341"/>
            <a:ext cx="714375" cy="771525"/>
          </a:xfrm>
          <a:prstGeom prst="rect">
            <a:avLst/>
          </a:prstGeom>
        </p:spPr>
      </p:pic>
      <p:sp>
        <p:nvSpPr>
          <p:cNvPr id="7" name="Oval 6"/>
          <p:cNvSpPr/>
          <p:nvPr/>
        </p:nvSpPr>
        <p:spPr>
          <a:xfrm>
            <a:off x="3473443" y="2475691"/>
            <a:ext cx="1837872" cy="1320317"/>
          </a:xfrm>
          <a:prstGeom prst="ellipse">
            <a:avLst/>
          </a:prstGeom>
          <a:solidFill>
            <a:srgbClr val="FF000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sp>
      <p:sp>
        <p:nvSpPr>
          <p:cNvPr id="8" name="Oval 4"/>
          <p:cNvSpPr/>
          <p:nvPr/>
        </p:nvSpPr>
        <p:spPr>
          <a:xfrm>
            <a:off x="3241965" y="2648910"/>
            <a:ext cx="1898072" cy="961594"/>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35560" tIns="35560" rIns="35560" bIns="35560" spcCol="1270" anchor="ctr"/>
          <a:lstStyle/>
          <a:p>
            <a:pPr algn="r" defTabSz="1244600">
              <a:lnSpc>
                <a:spcPct val="90000"/>
              </a:lnSpc>
              <a:spcAft>
                <a:spcPct val="35000"/>
              </a:spcAft>
              <a:defRPr/>
            </a:pPr>
            <a:r>
              <a:rPr lang="en-US" b="1" dirty="0"/>
              <a:t>ICT Solution</a:t>
            </a:r>
          </a:p>
        </p:txBody>
      </p:sp>
      <p:grpSp>
        <p:nvGrpSpPr>
          <p:cNvPr id="4" name="Group 17"/>
          <p:cNvGrpSpPr/>
          <p:nvPr/>
        </p:nvGrpSpPr>
        <p:grpSpPr>
          <a:xfrm>
            <a:off x="5056909" y="1537855"/>
            <a:ext cx="1482431" cy="1468581"/>
            <a:chOff x="5092808" y="1911628"/>
            <a:chExt cx="253480" cy="532872"/>
          </a:xfrm>
          <a:scene3d>
            <a:camera prst="orthographicFront"/>
            <a:lightRig rig="flat" dir="t"/>
          </a:scene3d>
        </p:grpSpPr>
        <p:sp>
          <p:nvSpPr>
            <p:cNvPr id="16" name="Right Arrow 15"/>
            <p:cNvSpPr/>
            <p:nvPr/>
          </p:nvSpPr>
          <p:spPr>
            <a:xfrm rot="19405286">
              <a:off x="5092808" y="1911628"/>
              <a:ext cx="253480" cy="532872"/>
            </a:xfrm>
            <a:prstGeom prst="rightArrow">
              <a:avLst>
                <a:gd name="adj1" fmla="val 60000"/>
                <a:gd name="adj2" fmla="val 50000"/>
              </a:avLst>
            </a:prstGeom>
            <a:solidFill>
              <a:srgbClr val="CCFF33"/>
            </a:solidFill>
            <a:sp3d z="-80000" prstMaterial="plastic">
              <a:bevelT w="50800" h="50800"/>
              <a:bevelB w="25400" h="25400" prst="angle"/>
            </a:sp3d>
          </p:spPr>
          <p:style>
            <a:lnRef idx="0">
              <a:schemeClr val="lt1">
                <a:hueOff val="0"/>
                <a:satOff val="0"/>
                <a:lumOff val="0"/>
                <a:alphaOff val="0"/>
              </a:schemeClr>
            </a:lnRef>
            <a:fillRef idx="3">
              <a:scrgbClr r="0" g="0" b="0"/>
            </a:fillRef>
            <a:effectRef idx="2">
              <a:schemeClr val="accent5">
                <a:hueOff val="-1706252"/>
                <a:satOff val="-12484"/>
                <a:lumOff val="-3791"/>
                <a:alphaOff val="0"/>
              </a:schemeClr>
            </a:effectRef>
            <a:fontRef idx="minor">
              <a:schemeClr val="lt1"/>
            </a:fontRef>
          </p:style>
        </p:sp>
        <p:sp>
          <p:nvSpPr>
            <p:cNvPr id="17" name="Right Arrow 10"/>
            <p:cNvSpPr/>
            <p:nvPr/>
          </p:nvSpPr>
          <p:spPr>
            <a:xfrm rot="19405286">
              <a:off x="5100297" y="2040860"/>
              <a:ext cx="177436" cy="319724"/>
            </a:xfrm>
            <a:prstGeom prst="rect">
              <a:avLst/>
            </a:prstGeom>
            <a:sp3d z="-80000"/>
          </p:spPr>
          <p:style>
            <a:lnRef idx="0">
              <a:scrgbClr r="0" g="0" b="0"/>
            </a:lnRef>
            <a:fillRef idx="0">
              <a:scrgbClr r="0" g="0" b="0"/>
            </a:fillRef>
            <a:effectRef idx="0">
              <a:scrgbClr r="0" g="0" b="0"/>
            </a:effectRef>
            <a:fontRef idx="minor">
              <a:schemeClr val="lt1"/>
            </a:fontRef>
          </p:style>
          <p:txBody>
            <a:bodyPr lIns="0" tIns="0" rIns="0" bIns="0" spcCol="1270" anchor="ctr"/>
            <a:lstStyle/>
            <a:p>
              <a:pPr defTabSz="800100">
                <a:lnSpc>
                  <a:spcPct val="90000"/>
                </a:lnSpc>
                <a:spcAft>
                  <a:spcPct val="35000"/>
                </a:spcAft>
                <a:defRPr/>
              </a:pPr>
              <a:endParaRPr lang="en-US" sz="1400"/>
            </a:p>
          </p:txBody>
        </p:sp>
      </p:grpSp>
      <p:grpSp>
        <p:nvGrpSpPr>
          <p:cNvPr id="6" name="Group 23"/>
          <p:cNvGrpSpPr/>
          <p:nvPr/>
        </p:nvGrpSpPr>
        <p:grpSpPr>
          <a:xfrm rot="1311375">
            <a:off x="4975512" y="3540494"/>
            <a:ext cx="1517080" cy="1302170"/>
            <a:chOff x="5403952" y="2815250"/>
            <a:chExt cx="199343" cy="532872"/>
          </a:xfrm>
          <a:scene3d>
            <a:camera prst="orthographicFront"/>
            <a:lightRig rig="flat" dir="t"/>
          </a:scene3d>
        </p:grpSpPr>
        <p:sp>
          <p:nvSpPr>
            <p:cNvPr id="22" name="Right Arrow 21"/>
            <p:cNvSpPr/>
            <p:nvPr/>
          </p:nvSpPr>
          <p:spPr>
            <a:xfrm rot="752575">
              <a:off x="5403952" y="2815250"/>
              <a:ext cx="199343" cy="532872"/>
            </a:xfrm>
            <a:prstGeom prst="rightArrow">
              <a:avLst>
                <a:gd name="adj1" fmla="val 60000"/>
                <a:gd name="adj2" fmla="val 50000"/>
              </a:avLst>
            </a:prstGeom>
            <a:solidFill>
              <a:srgbClr val="CCFF33"/>
            </a:solidFill>
            <a:sp3d z="-80000" prstMaterial="plastic">
              <a:bevelT w="50800" h="50800"/>
              <a:bevelB w="25400" h="25400" prst="angle"/>
            </a:sp3d>
          </p:spPr>
          <p:style>
            <a:lnRef idx="0">
              <a:schemeClr val="lt1">
                <a:hueOff val="0"/>
                <a:satOff val="0"/>
                <a:lumOff val="0"/>
                <a:alphaOff val="0"/>
              </a:schemeClr>
            </a:lnRef>
            <a:fillRef idx="3">
              <a:scrgbClr r="0" g="0" b="0"/>
            </a:fillRef>
            <a:effectRef idx="2">
              <a:schemeClr val="accent5">
                <a:hueOff val="-3412505"/>
                <a:satOff val="-24969"/>
                <a:lumOff val="-7582"/>
                <a:alphaOff val="0"/>
              </a:schemeClr>
            </a:effectRef>
            <a:fontRef idx="minor">
              <a:schemeClr val="lt1"/>
            </a:fontRef>
          </p:style>
        </p:sp>
        <p:sp>
          <p:nvSpPr>
            <p:cNvPr id="23" name="Right Arrow 14"/>
            <p:cNvSpPr/>
            <p:nvPr/>
          </p:nvSpPr>
          <p:spPr>
            <a:xfrm rot="752575">
              <a:off x="5404666" y="2915330"/>
              <a:ext cx="139540" cy="319724"/>
            </a:xfrm>
            <a:prstGeom prst="rect">
              <a:avLst/>
            </a:prstGeom>
            <a:sp3d z="-80000"/>
          </p:spPr>
          <p:style>
            <a:lnRef idx="0">
              <a:scrgbClr r="0" g="0" b="0"/>
            </a:lnRef>
            <a:fillRef idx="0">
              <a:scrgbClr r="0" g="0" b="0"/>
            </a:fillRef>
            <a:effectRef idx="0">
              <a:scrgbClr r="0" g="0" b="0"/>
            </a:effectRef>
            <a:fontRef idx="minor">
              <a:schemeClr val="lt1"/>
            </a:fontRef>
          </p:style>
          <p:txBody>
            <a:bodyPr lIns="0" tIns="0" rIns="0" bIns="0" spcCol="1270" anchor="ctr"/>
            <a:lstStyle/>
            <a:p>
              <a:pPr defTabSz="800100">
                <a:lnSpc>
                  <a:spcPct val="90000"/>
                </a:lnSpc>
                <a:spcAft>
                  <a:spcPct val="35000"/>
                </a:spcAft>
                <a:defRPr/>
              </a:pPr>
              <a:endParaRPr lang="en-US" sz="1400"/>
            </a:p>
          </p:txBody>
        </p:sp>
      </p:grpSp>
      <p:grpSp>
        <p:nvGrpSpPr>
          <p:cNvPr id="24" name="Group 41"/>
          <p:cNvGrpSpPr/>
          <p:nvPr/>
        </p:nvGrpSpPr>
        <p:grpSpPr>
          <a:xfrm rot="19889525">
            <a:off x="2293335" y="3501471"/>
            <a:ext cx="1494766" cy="1342366"/>
            <a:chOff x="3087613" y="2822073"/>
            <a:chExt cx="205266" cy="532872"/>
          </a:xfrm>
          <a:scene3d>
            <a:camera prst="orthographicFront"/>
            <a:lightRig rig="flat" dir="t"/>
          </a:scene3d>
        </p:grpSpPr>
        <p:sp>
          <p:nvSpPr>
            <p:cNvPr id="40" name="Right Arrow 39"/>
            <p:cNvSpPr/>
            <p:nvPr/>
          </p:nvSpPr>
          <p:spPr>
            <a:xfrm rot="10029806">
              <a:off x="3087613" y="2822073"/>
              <a:ext cx="205266" cy="532872"/>
            </a:xfrm>
            <a:prstGeom prst="rightArrow">
              <a:avLst>
                <a:gd name="adj1" fmla="val 60000"/>
                <a:gd name="adj2" fmla="val 50000"/>
              </a:avLst>
            </a:prstGeom>
            <a:solidFill>
              <a:srgbClr val="CCFF33"/>
            </a:solidFill>
            <a:sp3d z="-80000" prstMaterial="plastic">
              <a:bevelT w="50800" h="50800"/>
              <a:bevelB w="25400" h="25400" prst="angle"/>
            </a:sp3d>
          </p:spPr>
          <p:style>
            <a:lnRef idx="0">
              <a:schemeClr val="lt1">
                <a:hueOff val="0"/>
                <a:satOff val="0"/>
                <a:lumOff val="0"/>
                <a:alphaOff val="0"/>
              </a:schemeClr>
            </a:lnRef>
            <a:fillRef idx="3">
              <a:scrgbClr r="0" g="0" b="0"/>
            </a:fillRef>
            <a:effectRef idx="2">
              <a:schemeClr val="accent5">
                <a:hueOff val="-8531261"/>
                <a:satOff val="-62422"/>
                <a:lumOff val="-18954"/>
                <a:alphaOff val="0"/>
              </a:schemeClr>
            </a:effectRef>
            <a:fontRef idx="minor">
              <a:schemeClr val="lt1"/>
            </a:fontRef>
          </p:style>
        </p:sp>
        <p:sp>
          <p:nvSpPr>
            <p:cNvPr id="41" name="Right Arrow 26"/>
            <p:cNvSpPr/>
            <p:nvPr/>
          </p:nvSpPr>
          <p:spPr>
            <a:xfrm rot="20829806">
              <a:off x="3148423" y="2921806"/>
              <a:ext cx="143686" cy="319724"/>
            </a:xfrm>
            <a:prstGeom prst="rect">
              <a:avLst/>
            </a:prstGeom>
            <a:sp3d z="-80000"/>
          </p:spPr>
          <p:style>
            <a:lnRef idx="0">
              <a:scrgbClr r="0" g="0" b="0"/>
            </a:lnRef>
            <a:fillRef idx="0">
              <a:scrgbClr r="0" g="0" b="0"/>
            </a:fillRef>
            <a:effectRef idx="0">
              <a:scrgbClr r="0" g="0" b="0"/>
            </a:effectRef>
            <a:fontRef idx="minor">
              <a:schemeClr val="lt1"/>
            </a:fontRef>
          </p:style>
          <p:txBody>
            <a:bodyPr lIns="0" tIns="0" rIns="0" bIns="0" spcCol="1270" anchor="ctr"/>
            <a:lstStyle/>
            <a:p>
              <a:pPr defTabSz="800100">
                <a:lnSpc>
                  <a:spcPct val="90000"/>
                </a:lnSpc>
                <a:spcAft>
                  <a:spcPct val="35000"/>
                </a:spcAft>
                <a:defRPr/>
              </a:pPr>
              <a:endParaRPr lang="en-US" sz="1400"/>
            </a:p>
          </p:txBody>
        </p:sp>
      </p:grpSp>
      <p:grpSp>
        <p:nvGrpSpPr>
          <p:cNvPr id="30" name="Group 47"/>
          <p:cNvGrpSpPr/>
          <p:nvPr/>
        </p:nvGrpSpPr>
        <p:grpSpPr>
          <a:xfrm>
            <a:off x="2313716" y="1620982"/>
            <a:ext cx="1413164" cy="1302327"/>
            <a:chOff x="3381815" y="1899129"/>
            <a:chExt cx="247012" cy="532872"/>
          </a:xfrm>
          <a:scene3d>
            <a:camera prst="orthographicFront"/>
            <a:lightRig rig="flat" dir="t"/>
          </a:scene3d>
        </p:grpSpPr>
        <p:sp>
          <p:nvSpPr>
            <p:cNvPr id="46" name="Right Arrow 45"/>
            <p:cNvSpPr/>
            <p:nvPr/>
          </p:nvSpPr>
          <p:spPr>
            <a:xfrm rot="13081269">
              <a:off x="3381815" y="1899129"/>
              <a:ext cx="247012" cy="532872"/>
            </a:xfrm>
            <a:prstGeom prst="rightArrow">
              <a:avLst>
                <a:gd name="adj1" fmla="val 60000"/>
                <a:gd name="adj2" fmla="val 50000"/>
              </a:avLst>
            </a:prstGeom>
            <a:solidFill>
              <a:srgbClr val="CCFF33"/>
            </a:solidFill>
            <a:sp3d z="-80000" prstMaterial="plastic">
              <a:bevelT w="50800" h="50800"/>
              <a:bevelB w="25400" h="25400" prst="angle"/>
            </a:sp3d>
          </p:spPr>
          <p:style>
            <a:lnRef idx="0">
              <a:schemeClr val="lt1">
                <a:hueOff val="0"/>
                <a:satOff val="0"/>
                <a:lumOff val="0"/>
                <a:alphaOff val="0"/>
              </a:schemeClr>
            </a:lnRef>
            <a:fillRef idx="3">
              <a:scrgbClr r="0" g="0" b="0"/>
            </a:fillRef>
            <a:effectRef idx="2">
              <a:schemeClr val="accent5">
                <a:hueOff val="-10237514"/>
                <a:satOff val="-74907"/>
                <a:lumOff val="-22745"/>
                <a:alphaOff val="0"/>
              </a:schemeClr>
            </a:effectRef>
            <a:fontRef idx="minor">
              <a:schemeClr val="lt1"/>
            </a:fontRef>
          </p:style>
        </p:sp>
        <p:sp>
          <p:nvSpPr>
            <p:cNvPr id="47" name="Right Arrow 30"/>
            <p:cNvSpPr/>
            <p:nvPr/>
          </p:nvSpPr>
          <p:spPr>
            <a:xfrm rot="23881269">
              <a:off x="3448056" y="2028525"/>
              <a:ext cx="172908" cy="319724"/>
            </a:xfrm>
            <a:prstGeom prst="rect">
              <a:avLst/>
            </a:prstGeom>
            <a:sp3d z="-80000"/>
          </p:spPr>
          <p:style>
            <a:lnRef idx="0">
              <a:scrgbClr r="0" g="0" b="0"/>
            </a:lnRef>
            <a:fillRef idx="0">
              <a:scrgbClr r="0" g="0" b="0"/>
            </a:fillRef>
            <a:effectRef idx="0">
              <a:scrgbClr r="0" g="0" b="0"/>
            </a:effectRef>
            <a:fontRef idx="minor">
              <a:schemeClr val="lt1"/>
            </a:fontRef>
          </p:style>
          <p:txBody>
            <a:bodyPr lIns="0" tIns="0" rIns="0" bIns="0" spcCol="1270" anchor="ctr"/>
            <a:lstStyle/>
            <a:p>
              <a:pPr defTabSz="800100">
                <a:lnSpc>
                  <a:spcPct val="90000"/>
                </a:lnSpc>
                <a:spcAft>
                  <a:spcPct val="35000"/>
                </a:spcAft>
                <a:defRPr/>
              </a:pPr>
              <a:endParaRPr lang="en-US" sz="1400"/>
            </a:p>
          </p:txBody>
        </p:sp>
      </p:grpSp>
      <p:sp>
        <p:nvSpPr>
          <p:cNvPr id="36" name="Pentagon 4"/>
          <p:cNvSpPr/>
          <p:nvPr/>
        </p:nvSpPr>
        <p:spPr>
          <a:xfrm>
            <a:off x="0" y="0"/>
            <a:ext cx="4948238" cy="457200"/>
          </a:xfrm>
          <a:prstGeom prst="homePlate">
            <a:avLst/>
          </a:prstGeom>
        </p:spPr>
        <p:style>
          <a:lnRef idx="1">
            <a:schemeClr val="accent1"/>
          </a:lnRef>
          <a:fillRef idx="3">
            <a:schemeClr val="accent1"/>
          </a:fillRef>
          <a:effectRef idx="2">
            <a:schemeClr val="accent1"/>
          </a:effectRef>
          <a:fontRef idx="minor">
            <a:schemeClr val="lt1"/>
          </a:fontRef>
        </p:style>
        <p:txBody>
          <a:bodyPr anchor="ctr"/>
          <a:lstStyle/>
          <a:p>
            <a:pPr>
              <a:lnSpc>
                <a:spcPct val="115000"/>
              </a:lnSpc>
              <a:defRPr/>
            </a:pPr>
            <a:r>
              <a:rPr lang="en-US" altLang="zh-CN" sz="1600" b="1">
                <a:solidFill>
                  <a:schemeClr val="bg1"/>
                </a:solidFill>
                <a:ea typeface="宋体" charset="-122"/>
              </a:rPr>
              <a:t>Project Stakeholders</a:t>
            </a:r>
          </a:p>
        </p:txBody>
      </p:sp>
      <p:sp>
        <p:nvSpPr>
          <p:cNvPr id="67" name="Oval 20"/>
          <p:cNvSpPr/>
          <p:nvPr/>
        </p:nvSpPr>
        <p:spPr>
          <a:xfrm>
            <a:off x="5882471" y="5737499"/>
            <a:ext cx="947469" cy="928253"/>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p>
            <a:pPr algn="ctr" defTabSz="800100">
              <a:lnSpc>
                <a:spcPct val="90000"/>
              </a:lnSpc>
              <a:spcAft>
                <a:spcPct val="35000"/>
              </a:spcAft>
              <a:defRPr/>
            </a:pPr>
            <a:r>
              <a:rPr lang="en-US" sz="1400" dirty="0" smtClean="0"/>
              <a:t>Field Operations</a:t>
            </a:r>
            <a:endParaRPr lang="en-US" sz="1400" dirty="0"/>
          </a:p>
        </p:txBody>
      </p:sp>
      <p:sp>
        <p:nvSpPr>
          <p:cNvPr id="68" name="Pentagon 4"/>
          <p:cNvSpPr/>
          <p:nvPr/>
        </p:nvSpPr>
        <p:spPr>
          <a:xfrm>
            <a:off x="290950" y="789729"/>
            <a:ext cx="2064330" cy="775835"/>
          </a:xfrm>
          <a:prstGeom prst="homePlate">
            <a:avLst/>
          </a:prstGeom>
        </p:spPr>
        <p:style>
          <a:lnRef idx="1">
            <a:schemeClr val="accent2"/>
          </a:lnRef>
          <a:fillRef idx="3">
            <a:schemeClr val="accent2"/>
          </a:fillRef>
          <a:effectRef idx="2">
            <a:schemeClr val="accent2"/>
          </a:effectRef>
          <a:fontRef idx="minor">
            <a:schemeClr val="lt1"/>
          </a:fontRef>
        </p:style>
        <p:txBody>
          <a:bodyPr anchor="ctr"/>
          <a:lstStyle/>
          <a:p>
            <a:pPr>
              <a:lnSpc>
                <a:spcPct val="115000"/>
              </a:lnSpc>
              <a:defRPr/>
            </a:pPr>
            <a:r>
              <a:rPr lang="en-US" altLang="zh-CN" sz="1600" b="1" dirty="0" smtClean="0">
                <a:solidFill>
                  <a:schemeClr val="tx1"/>
                </a:solidFill>
                <a:ea typeface="宋体" charset="-122"/>
              </a:rPr>
              <a:t>Medical  Camps</a:t>
            </a:r>
            <a:endParaRPr lang="en-US" altLang="zh-CN" sz="1600" b="1" dirty="0">
              <a:solidFill>
                <a:schemeClr val="tx1"/>
              </a:solidFill>
              <a:ea typeface="宋体" charset="-122"/>
            </a:endParaRPr>
          </a:p>
        </p:txBody>
      </p:sp>
      <p:sp>
        <p:nvSpPr>
          <p:cNvPr id="69" name="Pentagon 4"/>
          <p:cNvSpPr/>
          <p:nvPr/>
        </p:nvSpPr>
        <p:spPr>
          <a:xfrm>
            <a:off x="304800" y="1676444"/>
            <a:ext cx="2064330" cy="803543"/>
          </a:xfrm>
          <a:prstGeom prst="homePlate">
            <a:avLst/>
          </a:prstGeom>
        </p:spPr>
        <p:style>
          <a:lnRef idx="1">
            <a:schemeClr val="accent2"/>
          </a:lnRef>
          <a:fillRef idx="3">
            <a:schemeClr val="accent2"/>
          </a:fillRef>
          <a:effectRef idx="2">
            <a:schemeClr val="accent2"/>
          </a:effectRef>
          <a:fontRef idx="minor">
            <a:schemeClr val="lt1"/>
          </a:fontRef>
        </p:style>
        <p:txBody>
          <a:bodyPr anchor="ctr"/>
          <a:lstStyle/>
          <a:p>
            <a:pPr defTabSz="800100">
              <a:lnSpc>
                <a:spcPct val="115000"/>
              </a:lnSpc>
              <a:defRPr/>
            </a:pPr>
            <a:r>
              <a:rPr lang="en-US" altLang="zh-CN" sz="1600" b="1" dirty="0" smtClean="0">
                <a:solidFill>
                  <a:schemeClr val="tx1"/>
                </a:solidFill>
                <a:ea typeface="宋体" charset="-122"/>
              </a:rPr>
              <a:t>PHCs / Dist Hospitals</a:t>
            </a:r>
          </a:p>
        </p:txBody>
      </p:sp>
      <p:sp>
        <p:nvSpPr>
          <p:cNvPr id="70" name="Pentagon 4"/>
          <p:cNvSpPr/>
          <p:nvPr/>
        </p:nvSpPr>
        <p:spPr>
          <a:xfrm>
            <a:off x="318655" y="2577019"/>
            <a:ext cx="2064330" cy="803543"/>
          </a:xfrm>
          <a:prstGeom prst="homePlate">
            <a:avLst/>
          </a:prstGeom>
        </p:spPr>
        <p:style>
          <a:lnRef idx="1">
            <a:schemeClr val="accent2"/>
          </a:lnRef>
          <a:fillRef idx="3">
            <a:schemeClr val="accent2"/>
          </a:fillRef>
          <a:effectRef idx="2">
            <a:schemeClr val="accent2"/>
          </a:effectRef>
          <a:fontRef idx="minor">
            <a:schemeClr val="lt1"/>
          </a:fontRef>
        </p:style>
        <p:txBody>
          <a:bodyPr anchor="ctr"/>
          <a:lstStyle/>
          <a:p>
            <a:pPr defTabSz="800100">
              <a:lnSpc>
                <a:spcPct val="115000"/>
              </a:lnSpc>
              <a:defRPr/>
            </a:pPr>
            <a:r>
              <a:rPr lang="en-US" altLang="zh-CN" sz="1600" b="1" dirty="0" smtClean="0">
                <a:solidFill>
                  <a:schemeClr val="tx1"/>
                </a:solidFill>
                <a:ea typeface="宋体" charset="-122"/>
              </a:rPr>
              <a:t>Self Help Groups</a:t>
            </a:r>
          </a:p>
        </p:txBody>
      </p:sp>
      <p:sp>
        <p:nvSpPr>
          <p:cNvPr id="71" name="Pentagon 4"/>
          <p:cNvSpPr/>
          <p:nvPr/>
        </p:nvSpPr>
        <p:spPr>
          <a:xfrm>
            <a:off x="332505" y="3491444"/>
            <a:ext cx="2064330" cy="803543"/>
          </a:xfrm>
          <a:prstGeom prst="homePlate">
            <a:avLst/>
          </a:prstGeom>
        </p:spPr>
        <p:style>
          <a:lnRef idx="1">
            <a:schemeClr val="accent2"/>
          </a:lnRef>
          <a:fillRef idx="3">
            <a:schemeClr val="accent2"/>
          </a:fillRef>
          <a:effectRef idx="2">
            <a:schemeClr val="accent2"/>
          </a:effectRef>
          <a:fontRef idx="minor">
            <a:schemeClr val="lt1"/>
          </a:fontRef>
        </p:style>
        <p:txBody>
          <a:bodyPr anchor="ctr"/>
          <a:lstStyle/>
          <a:p>
            <a:pPr defTabSz="800100">
              <a:lnSpc>
                <a:spcPct val="115000"/>
              </a:lnSpc>
              <a:defRPr/>
            </a:pPr>
            <a:r>
              <a:rPr lang="en-US" altLang="zh-CN" sz="1600" b="1" dirty="0" smtClean="0">
                <a:solidFill>
                  <a:schemeClr val="tx1"/>
                </a:solidFill>
                <a:ea typeface="宋体" charset="-122"/>
              </a:rPr>
              <a:t>Aarogya</a:t>
            </a:r>
          </a:p>
          <a:p>
            <a:pPr defTabSz="800100">
              <a:lnSpc>
                <a:spcPct val="115000"/>
              </a:lnSpc>
              <a:defRPr/>
            </a:pPr>
            <a:r>
              <a:rPr lang="en-US" altLang="zh-CN" sz="1600" b="1" dirty="0" smtClean="0">
                <a:solidFill>
                  <a:schemeClr val="tx1"/>
                </a:solidFill>
                <a:ea typeface="宋体" charset="-122"/>
              </a:rPr>
              <a:t>Mithras</a:t>
            </a:r>
          </a:p>
        </p:txBody>
      </p:sp>
      <p:sp>
        <p:nvSpPr>
          <p:cNvPr id="72" name="Pentagon 4"/>
          <p:cNvSpPr/>
          <p:nvPr/>
        </p:nvSpPr>
        <p:spPr>
          <a:xfrm>
            <a:off x="332500" y="4392014"/>
            <a:ext cx="2064330" cy="803543"/>
          </a:xfrm>
          <a:prstGeom prst="homePlate">
            <a:avLst/>
          </a:prstGeom>
        </p:spPr>
        <p:style>
          <a:lnRef idx="1">
            <a:schemeClr val="accent2"/>
          </a:lnRef>
          <a:fillRef idx="3">
            <a:schemeClr val="accent2"/>
          </a:fillRef>
          <a:effectRef idx="2">
            <a:schemeClr val="accent2"/>
          </a:effectRef>
          <a:fontRef idx="minor">
            <a:schemeClr val="lt1"/>
          </a:fontRef>
        </p:style>
        <p:txBody>
          <a:bodyPr anchor="ctr"/>
          <a:lstStyle/>
          <a:p>
            <a:pPr defTabSz="800100">
              <a:lnSpc>
                <a:spcPct val="115000"/>
              </a:lnSpc>
              <a:defRPr/>
            </a:pPr>
            <a:r>
              <a:rPr lang="en-US" altLang="zh-CN" sz="1600" b="1" dirty="0" smtClean="0">
                <a:solidFill>
                  <a:schemeClr val="tx1"/>
                </a:solidFill>
                <a:ea typeface="宋体" charset="-122"/>
              </a:rPr>
              <a:t>Call Center</a:t>
            </a:r>
          </a:p>
        </p:txBody>
      </p:sp>
      <p:sp>
        <p:nvSpPr>
          <p:cNvPr id="75" name="Pentagon 74"/>
          <p:cNvSpPr/>
          <p:nvPr/>
        </p:nvSpPr>
        <p:spPr>
          <a:xfrm flipH="1">
            <a:off x="6442370" y="1537881"/>
            <a:ext cx="2424550" cy="845127"/>
          </a:xfrm>
          <a:prstGeom prst="homePlate">
            <a:avLst/>
          </a:prstGeom>
        </p:spPr>
        <p:style>
          <a:lnRef idx="1">
            <a:schemeClr val="accent2"/>
          </a:lnRef>
          <a:fillRef idx="3">
            <a:schemeClr val="accent2"/>
          </a:fillRef>
          <a:effectRef idx="2">
            <a:schemeClr val="accent2"/>
          </a:effectRef>
          <a:fontRef idx="minor">
            <a:schemeClr val="lt1"/>
          </a:fontRef>
        </p:style>
        <p:txBody>
          <a:bodyPr anchor="ctr"/>
          <a:lstStyle/>
          <a:p>
            <a:pPr defTabSz="800100">
              <a:lnSpc>
                <a:spcPct val="115000"/>
              </a:lnSpc>
              <a:defRPr/>
            </a:pPr>
            <a:r>
              <a:rPr lang="en-US" altLang="zh-CN" sz="1600" b="1" dirty="0" smtClean="0">
                <a:solidFill>
                  <a:schemeClr val="tx1"/>
                </a:solidFill>
                <a:ea typeface="宋体" charset="-122"/>
              </a:rPr>
              <a:t>Trust administration</a:t>
            </a:r>
          </a:p>
        </p:txBody>
      </p:sp>
      <p:sp>
        <p:nvSpPr>
          <p:cNvPr id="76" name="Pentagon 75"/>
          <p:cNvSpPr/>
          <p:nvPr/>
        </p:nvSpPr>
        <p:spPr>
          <a:xfrm flipH="1">
            <a:off x="6442357" y="2466119"/>
            <a:ext cx="2424550" cy="845127"/>
          </a:xfrm>
          <a:prstGeom prst="homePlate">
            <a:avLst/>
          </a:prstGeom>
        </p:spPr>
        <p:style>
          <a:lnRef idx="1">
            <a:schemeClr val="accent2"/>
          </a:lnRef>
          <a:fillRef idx="3">
            <a:schemeClr val="accent2"/>
          </a:fillRef>
          <a:effectRef idx="2">
            <a:schemeClr val="accent2"/>
          </a:effectRef>
          <a:fontRef idx="minor">
            <a:schemeClr val="lt1"/>
          </a:fontRef>
        </p:style>
        <p:txBody>
          <a:bodyPr anchor="ctr"/>
          <a:lstStyle/>
          <a:p>
            <a:pPr defTabSz="800100">
              <a:lnSpc>
                <a:spcPct val="115000"/>
              </a:lnSpc>
              <a:defRPr/>
            </a:pPr>
            <a:r>
              <a:rPr lang="en-US" altLang="zh-CN" sz="1600" b="1" dirty="0" smtClean="0">
                <a:solidFill>
                  <a:schemeClr val="tx1"/>
                </a:solidFill>
                <a:ea typeface="宋体" charset="-122"/>
              </a:rPr>
              <a:t>Insurance administration</a:t>
            </a:r>
          </a:p>
        </p:txBody>
      </p:sp>
      <p:sp>
        <p:nvSpPr>
          <p:cNvPr id="77" name="Pentagon 76"/>
          <p:cNvSpPr/>
          <p:nvPr/>
        </p:nvSpPr>
        <p:spPr>
          <a:xfrm flipH="1">
            <a:off x="6428501" y="4336481"/>
            <a:ext cx="2424550" cy="845127"/>
          </a:xfrm>
          <a:prstGeom prst="homePlate">
            <a:avLst/>
          </a:prstGeom>
        </p:spPr>
        <p:style>
          <a:lnRef idx="1">
            <a:schemeClr val="accent2"/>
          </a:lnRef>
          <a:fillRef idx="3">
            <a:schemeClr val="accent2"/>
          </a:fillRef>
          <a:effectRef idx="2">
            <a:schemeClr val="accent2"/>
          </a:effectRef>
          <a:fontRef idx="minor">
            <a:schemeClr val="lt1"/>
          </a:fontRef>
        </p:style>
        <p:txBody>
          <a:bodyPr anchor="ctr"/>
          <a:lstStyle/>
          <a:p>
            <a:pPr defTabSz="800100">
              <a:lnSpc>
                <a:spcPct val="115000"/>
              </a:lnSpc>
              <a:defRPr/>
            </a:pPr>
            <a:r>
              <a:rPr lang="en-US" altLang="zh-CN" sz="1600" b="1" dirty="0" smtClean="0">
                <a:solidFill>
                  <a:schemeClr val="tx1"/>
                </a:solidFill>
                <a:ea typeface="宋体" charset="-122"/>
              </a:rPr>
              <a:t>Banks</a:t>
            </a:r>
          </a:p>
        </p:txBody>
      </p:sp>
      <p:sp>
        <p:nvSpPr>
          <p:cNvPr id="78" name="Pentagon 77"/>
          <p:cNvSpPr/>
          <p:nvPr/>
        </p:nvSpPr>
        <p:spPr>
          <a:xfrm flipH="1">
            <a:off x="6428508" y="5250891"/>
            <a:ext cx="2424550" cy="845127"/>
          </a:xfrm>
          <a:prstGeom prst="homePlate">
            <a:avLst/>
          </a:prstGeom>
        </p:spPr>
        <p:style>
          <a:lnRef idx="1">
            <a:schemeClr val="accent2"/>
          </a:lnRef>
          <a:fillRef idx="3">
            <a:schemeClr val="accent2"/>
          </a:fillRef>
          <a:effectRef idx="2">
            <a:schemeClr val="accent2"/>
          </a:effectRef>
          <a:fontRef idx="minor">
            <a:schemeClr val="lt1"/>
          </a:fontRef>
        </p:style>
        <p:txBody>
          <a:bodyPr anchor="ctr"/>
          <a:lstStyle/>
          <a:p>
            <a:pPr defTabSz="800100">
              <a:lnSpc>
                <a:spcPct val="115000"/>
              </a:lnSpc>
              <a:defRPr/>
            </a:pPr>
            <a:r>
              <a:rPr lang="en-US" altLang="zh-CN" sz="1600" b="1" dirty="0" smtClean="0">
                <a:solidFill>
                  <a:schemeClr val="tx1"/>
                </a:solidFill>
                <a:ea typeface="宋体" charset="-122"/>
              </a:rPr>
              <a:t>Network hospitals</a:t>
            </a:r>
          </a:p>
        </p:txBody>
      </p:sp>
      <p:sp>
        <p:nvSpPr>
          <p:cNvPr id="80" name="Pentagon 79"/>
          <p:cNvSpPr/>
          <p:nvPr/>
        </p:nvSpPr>
        <p:spPr>
          <a:xfrm flipH="1">
            <a:off x="6428495" y="3394395"/>
            <a:ext cx="2424550" cy="845127"/>
          </a:xfrm>
          <a:prstGeom prst="homePlate">
            <a:avLst/>
          </a:prstGeom>
        </p:spPr>
        <p:style>
          <a:lnRef idx="1">
            <a:schemeClr val="accent2"/>
          </a:lnRef>
          <a:fillRef idx="3">
            <a:schemeClr val="accent2"/>
          </a:fillRef>
          <a:effectRef idx="2">
            <a:schemeClr val="accent2"/>
          </a:effectRef>
          <a:fontRef idx="minor">
            <a:schemeClr val="lt1"/>
          </a:fontRef>
        </p:style>
        <p:txBody>
          <a:bodyPr anchor="ctr"/>
          <a:lstStyle/>
          <a:p>
            <a:pPr defTabSz="800100">
              <a:lnSpc>
                <a:spcPct val="115000"/>
              </a:lnSpc>
              <a:defRPr/>
            </a:pPr>
            <a:r>
              <a:rPr lang="en-US" altLang="zh-CN" sz="1600" b="1" dirty="0" smtClean="0">
                <a:solidFill>
                  <a:schemeClr val="tx1"/>
                </a:solidFill>
                <a:ea typeface="宋体" charset="-122"/>
              </a:rPr>
              <a:t>District administration</a:t>
            </a:r>
          </a:p>
        </p:txBody>
      </p:sp>
      <p:sp>
        <p:nvSpPr>
          <p:cNvPr id="81" name="Pentagon 4"/>
          <p:cNvSpPr/>
          <p:nvPr/>
        </p:nvSpPr>
        <p:spPr>
          <a:xfrm>
            <a:off x="332495" y="5306439"/>
            <a:ext cx="2064330" cy="803543"/>
          </a:xfrm>
          <a:prstGeom prst="homePlate">
            <a:avLst/>
          </a:prstGeom>
        </p:spPr>
        <p:style>
          <a:lnRef idx="1">
            <a:schemeClr val="accent2"/>
          </a:lnRef>
          <a:fillRef idx="3">
            <a:schemeClr val="accent2"/>
          </a:fillRef>
          <a:effectRef idx="2">
            <a:schemeClr val="accent2"/>
          </a:effectRef>
          <a:fontRef idx="minor">
            <a:schemeClr val="lt1"/>
          </a:fontRef>
        </p:style>
        <p:txBody>
          <a:bodyPr anchor="ctr"/>
          <a:lstStyle/>
          <a:p>
            <a:pPr defTabSz="800100">
              <a:lnSpc>
                <a:spcPct val="115000"/>
              </a:lnSpc>
              <a:defRPr/>
            </a:pPr>
            <a:r>
              <a:rPr lang="en-US" altLang="zh-CN" sz="1600" b="1" dirty="0" smtClean="0">
                <a:solidFill>
                  <a:schemeClr val="tx1"/>
                </a:solidFill>
                <a:ea typeface="宋体" charset="-122"/>
              </a:rPr>
              <a:t>Field operations</a:t>
            </a:r>
          </a:p>
        </p:txBody>
      </p:sp>
      <p:sp>
        <p:nvSpPr>
          <p:cNvPr id="82" name="Pentagon 81"/>
          <p:cNvSpPr/>
          <p:nvPr/>
        </p:nvSpPr>
        <p:spPr>
          <a:xfrm flipH="1">
            <a:off x="6442365" y="623446"/>
            <a:ext cx="2424550" cy="845127"/>
          </a:xfrm>
          <a:prstGeom prst="homePlate">
            <a:avLst/>
          </a:prstGeom>
        </p:spPr>
        <p:style>
          <a:lnRef idx="1">
            <a:schemeClr val="accent2"/>
          </a:lnRef>
          <a:fillRef idx="3">
            <a:schemeClr val="accent2"/>
          </a:fillRef>
          <a:effectRef idx="2">
            <a:schemeClr val="accent2"/>
          </a:effectRef>
          <a:fontRef idx="minor">
            <a:schemeClr val="lt1"/>
          </a:fontRef>
        </p:style>
        <p:txBody>
          <a:bodyPr anchor="ctr"/>
          <a:lstStyle/>
          <a:p>
            <a:pPr defTabSz="800100">
              <a:lnSpc>
                <a:spcPct val="115000"/>
              </a:lnSpc>
              <a:defRPr/>
            </a:pPr>
            <a:r>
              <a:rPr lang="en-US" altLang="zh-CN" sz="1600" b="1" dirty="0" smtClean="0">
                <a:solidFill>
                  <a:schemeClr val="tx1"/>
                </a:solidFill>
                <a:ea typeface="宋体" charset="-122"/>
              </a:rPr>
              <a:t>Aarogyasri Trust EVC/CEO</a:t>
            </a:r>
          </a:p>
        </p:txBody>
      </p:sp>
      <p:sp>
        <p:nvSpPr>
          <p:cNvPr id="83" name="Flowchart: Preparation 82"/>
          <p:cNvSpPr/>
          <p:nvPr/>
        </p:nvSpPr>
        <p:spPr>
          <a:xfrm>
            <a:off x="2784764" y="886675"/>
            <a:ext cx="3020290" cy="612648"/>
          </a:xfrm>
          <a:prstGeom prst="flowChartPreparation">
            <a:avLst/>
          </a:prstGeom>
        </p:spPr>
        <p:style>
          <a:lnRef idx="1">
            <a:schemeClr val="accent1"/>
          </a:lnRef>
          <a:fillRef idx="3">
            <a:schemeClr val="accent1"/>
          </a:fillRef>
          <a:effectRef idx="2">
            <a:schemeClr val="accent1"/>
          </a:effectRef>
          <a:fontRef idx="minor">
            <a:schemeClr val="lt1"/>
          </a:fontRef>
        </p:style>
        <p:txBody>
          <a:bodyPr anchor="ctr"/>
          <a:lstStyle/>
          <a:p>
            <a:pPr defTabSz="800100">
              <a:lnSpc>
                <a:spcPct val="115000"/>
              </a:lnSpc>
              <a:defRPr/>
            </a:pPr>
            <a:r>
              <a:rPr lang="en-US" altLang="zh-CN" sz="1600" b="1" dirty="0" smtClean="0">
                <a:solidFill>
                  <a:schemeClr val="bg1"/>
                </a:solidFill>
                <a:ea typeface="宋体" charset="-122"/>
              </a:rPr>
              <a:t>BPL Families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fltVal val="0"/>
                                          </p:val>
                                        </p:tav>
                                        <p:tav tm="100000">
                                          <p:val>
                                            <p:strVal val="#ppt_w"/>
                                          </p:val>
                                        </p:tav>
                                      </p:tavLst>
                                    </p:anim>
                                    <p:anim calcmode="lin" valueType="num">
                                      <p:cBhvr>
                                        <p:cTn id="32" dur="500" fill="hold"/>
                                        <p:tgtEl>
                                          <p:spTgt spid="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9" descr="123`.gif"/>
          <p:cNvPicPr>
            <a:picLocks noChangeAspect="1"/>
          </p:cNvPicPr>
          <p:nvPr/>
        </p:nvPicPr>
        <p:blipFill>
          <a:blip r:embed="rId2" cstate="print"/>
          <a:srcRect/>
          <a:stretch>
            <a:fillRect/>
          </a:stretch>
        </p:blipFill>
        <p:spPr bwMode="auto">
          <a:xfrm>
            <a:off x="0" y="1143000"/>
            <a:ext cx="5349875" cy="5715000"/>
          </a:xfrm>
          <a:prstGeom prst="rect">
            <a:avLst/>
          </a:prstGeom>
          <a:noFill/>
          <a:ln w="9525">
            <a:noFill/>
            <a:miter lim="800000"/>
            <a:headEnd/>
            <a:tailEnd/>
          </a:ln>
        </p:spPr>
      </p:pic>
      <p:sp>
        <p:nvSpPr>
          <p:cNvPr id="4" name="Pentagon 3"/>
          <p:cNvSpPr/>
          <p:nvPr/>
        </p:nvSpPr>
        <p:spPr>
          <a:xfrm>
            <a:off x="0" y="0"/>
            <a:ext cx="6858000" cy="500063"/>
          </a:xfrm>
          <a:prstGeom prst="homePlate">
            <a:avLst/>
          </a:prstGeom>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altLang="zh-CN" sz="2000" b="1" dirty="0">
                <a:solidFill>
                  <a:schemeClr val="bg1">
                    <a:lumMod val="95000"/>
                  </a:schemeClr>
                </a:solidFill>
                <a:ea typeface="宋体" pitchFamily="2" charset="-122"/>
              </a:rPr>
              <a:t>MAIN FEATURES</a:t>
            </a:r>
            <a:endParaRPr lang="en-US" sz="2000" dirty="0">
              <a:solidFill>
                <a:schemeClr val="bg1">
                  <a:lumMod val="95000"/>
                </a:schemeClr>
              </a:solidFill>
            </a:endParaRPr>
          </a:p>
        </p:txBody>
      </p:sp>
      <p:sp>
        <p:nvSpPr>
          <p:cNvPr id="31" name="Rectangle 30"/>
          <p:cNvSpPr/>
          <p:nvPr/>
        </p:nvSpPr>
        <p:spPr>
          <a:xfrm>
            <a:off x="5357813" y="857250"/>
            <a:ext cx="3429000" cy="428625"/>
          </a:xfrm>
          <a:prstGeom prst="rect">
            <a:avLst/>
          </a:prstGeom>
          <a:solidFill>
            <a:srgbClr val="778A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solidFill>
                  <a:schemeClr val="bg1"/>
                </a:solidFill>
              </a:rPr>
              <a:t>All BPL Families  2.03 </a:t>
            </a:r>
            <a:r>
              <a:rPr lang="en-US" sz="1400" b="1" dirty="0" err="1">
                <a:solidFill>
                  <a:schemeClr val="bg1"/>
                </a:solidFill>
              </a:rPr>
              <a:t>crores</a:t>
            </a:r>
            <a:endParaRPr lang="en-US" sz="1400" b="1" dirty="0">
              <a:solidFill>
                <a:schemeClr val="bg1"/>
              </a:solidFill>
            </a:endParaRPr>
          </a:p>
        </p:txBody>
      </p:sp>
      <p:sp>
        <p:nvSpPr>
          <p:cNvPr id="32" name="AutoShape 3"/>
          <p:cNvSpPr>
            <a:spLocks noChangeArrowheads="1"/>
          </p:cNvSpPr>
          <p:nvPr/>
        </p:nvSpPr>
        <p:spPr bwMode="gray">
          <a:xfrm>
            <a:off x="2071688" y="857250"/>
            <a:ext cx="3286125" cy="428625"/>
          </a:xfrm>
          <a:prstGeom prst="homePlate">
            <a:avLst>
              <a:gd name="adj" fmla="val 37730"/>
            </a:avLst>
          </a:prstGeom>
          <a:solidFill>
            <a:srgbClr val="FFC000"/>
          </a:solidFill>
          <a:ln w="19050" algn="ctr">
            <a:noFill/>
            <a:miter lim="800000"/>
            <a:headEnd/>
            <a:tailEnd/>
          </a:ln>
        </p:spPr>
        <p:txBody>
          <a:bodyPr anchor="ctr"/>
          <a:lstStyle/>
          <a:p>
            <a:r>
              <a:rPr lang="en-US" sz="1400" b="1"/>
              <a:t>UNIVERSAL COVERAGE</a:t>
            </a:r>
          </a:p>
        </p:txBody>
      </p:sp>
      <p:sp>
        <p:nvSpPr>
          <p:cNvPr id="33" name="Rectangle 32"/>
          <p:cNvSpPr/>
          <p:nvPr/>
        </p:nvSpPr>
        <p:spPr>
          <a:xfrm>
            <a:off x="5357813" y="1357313"/>
            <a:ext cx="3429000" cy="428625"/>
          </a:xfrm>
          <a:prstGeom prst="rect">
            <a:avLst/>
          </a:prstGeom>
          <a:solidFill>
            <a:srgbClr val="778A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solidFill>
                  <a:schemeClr val="bg1"/>
                </a:solidFill>
              </a:rPr>
              <a:t>Up to Rs 2 lakhs in a year</a:t>
            </a:r>
          </a:p>
        </p:txBody>
      </p:sp>
      <p:sp>
        <p:nvSpPr>
          <p:cNvPr id="34" name="AutoShape 3"/>
          <p:cNvSpPr>
            <a:spLocks noChangeArrowheads="1"/>
          </p:cNvSpPr>
          <p:nvPr/>
        </p:nvSpPr>
        <p:spPr bwMode="gray">
          <a:xfrm>
            <a:off x="2071688" y="1357313"/>
            <a:ext cx="3286125" cy="428625"/>
          </a:xfrm>
          <a:prstGeom prst="homePlate">
            <a:avLst>
              <a:gd name="adj" fmla="val 37730"/>
            </a:avLst>
          </a:prstGeom>
          <a:solidFill>
            <a:srgbClr val="FFC000"/>
          </a:solidFill>
          <a:ln w="19050" algn="ctr">
            <a:noFill/>
            <a:miter lim="800000"/>
            <a:headEnd/>
            <a:tailEnd/>
          </a:ln>
        </p:spPr>
        <p:txBody>
          <a:bodyPr anchor="ctr"/>
          <a:lstStyle/>
          <a:p>
            <a:r>
              <a:rPr lang="en-US" sz="1400" b="1"/>
              <a:t>CASHLESS TREATMENT</a:t>
            </a:r>
          </a:p>
        </p:txBody>
      </p:sp>
      <p:sp>
        <p:nvSpPr>
          <p:cNvPr id="35" name="Rectangle 34"/>
          <p:cNvSpPr/>
          <p:nvPr/>
        </p:nvSpPr>
        <p:spPr>
          <a:xfrm>
            <a:off x="5357813" y="1857375"/>
            <a:ext cx="3429000" cy="428625"/>
          </a:xfrm>
          <a:prstGeom prst="rect">
            <a:avLst/>
          </a:prstGeom>
          <a:solidFill>
            <a:srgbClr val="778A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solidFill>
                  <a:schemeClr val="bg1"/>
                </a:solidFill>
              </a:rPr>
              <a:t>3057 Aarogyamithras</a:t>
            </a:r>
          </a:p>
        </p:txBody>
      </p:sp>
      <p:sp>
        <p:nvSpPr>
          <p:cNvPr id="36" name="AutoShape 3"/>
          <p:cNvSpPr>
            <a:spLocks noChangeArrowheads="1"/>
          </p:cNvSpPr>
          <p:nvPr/>
        </p:nvSpPr>
        <p:spPr bwMode="gray">
          <a:xfrm>
            <a:off x="2071688" y="1857375"/>
            <a:ext cx="3286125" cy="428625"/>
          </a:xfrm>
          <a:prstGeom prst="homePlate">
            <a:avLst>
              <a:gd name="adj" fmla="val 37730"/>
            </a:avLst>
          </a:prstGeom>
          <a:solidFill>
            <a:srgbClr val="FFC000"/>
          </a:solidFill>
          <a:ln w="19050" algn="ctr">
            <a:noFill/>
            <a:miter lim="800000"/>
            <a:headEnd/>
            <a:tailEnd/>
          </a:ln>
        </p:spPr>
        <p:txBody>
          <a:bodyPr anchor="ctr"/>
          <a:lstStyle/>
          <a:p>
            <a:r>
              <a:rPr lang="en-US" sz="1400" b="1"/>
              <a:t>HEALTH WORKERS</a:t>
            </a:r>
          </a:p>
        </p:txBody>
      </p:sp>
      <p:sp>
        <p:nvSpPr>
          <p:cNvPr id="37" name="Rectangle 36"/>
          <p:cNvSpPr/>
          <p:nvPr/>
        </p:nvSpPr>
        <p:spPr>
          <a:xfrm>
            <a:off x="5357813" y="2357438"/>
            <a:ext cx="3429000" cy="428625"/>
          </a:xfrm>
          <a:prstGeom prst="rect">
            <a:avLst/>
          </a:prstGeom>
          <a:solidFill>
            <a:srgbClr val="778A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solidFill>
                  <a:schemeClr val="bg1"/>
                </a:solidFill>
              </a:rPr>
              <a:t>12536camps so far</a:t>
            </a:r>
          </a:p>
        </p:txBody>
      </p:sp>
      <p:sp>
        <p:nvSpPr>
          <p:cNvPr id="38" name="AutoShape 3"/>
          <p:cNvSpPr>
            <a:spLocks noChangeArrowheads="1"/>
          </p:cNvSpPr>
          <p:nvPr/>
        </p:nvSpPr>
        <p:spPr bwMode="gray">
          <a:xfrm>
            <a:off x="2071688" y="2357438"/>
            <a:ext cx="3286125" cy="428625"/>
          </a:xfrm>
          <a:prstGeom prst="homePlate">
            <a:avLst>
              <a:gd name="adj" fmla="val 37730"/>
            </a:avLst>
          </a:prstGeom>
          <a:solidFill>
            <a:srgbClr val="FFC000"/>
          </a:solidFill>
          <a:ln w="19050" algn="ctr">
            <a:noFill/>
            <a:miter lim="800000"/>
            <a:headEnd/>
            <a:tailEnd/>
          </a:ln>
        </p:spPr>
        <p:txBody>
          <a:bodyPr anchor="ctr"/>
          <a:lstStyle/>
          <a:p>
            <a:r>
              <a:rPr lang="en-US" sz="1400" b="1"/>
              <a:t>HEALTH CAMPS</a:t>
            </a:r>
          </a:p>
        </p:txBody>
      </p:sp>
      <p:sp>
        <p:nvSpPr>
          <p:cNvPr id="39" name="Rectangle 38"/>
          <p:cNvSpPr/>
          <p:nvPr/>
        </p:nvSpPr>
        <p:spPr>
          <a:xfrm>
            <a:off x="5357813" y="2857500"/>
            <a:ext cx="3429000" cy="428625"/>
          </a:xfrm>
          <a:prstGeom prst="rect">
            <a:avLst/>
          </a:prstGeom>
          <a:solidFill>
            <a:srgbClr val="778A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solidFill>
                  <a:schemeClr val="bg1"/>
                </a:solidFill>
              </a:rPr>
              <a:t>Health card/White Card</a:t>
            </a:r>
          </a:p>
        </p:txBody>
      </p:sp>
      <p:sp>
        <p:nvSpPr>
          <p:cNvPr id="40" name="AutoShape 3"/>
          <p:cNvSpPr>
            <a:spLocks noChangeArrowheads="1"/>
          </p:cNvSpPr>
          <p:nvPr/>
        </p:nvSpPr>
        <p:spPr bwMode="gray">
          <a:xfrm>
            <a:off x="2071688" y="2857500"/>
            <a:ext cx="3286125" cy="428625"/>
          </a:xfrm>
          <a:prstGeom prst="homePlate">
            <a:avLst>
              <a:gd name="adj" fmla="val 37730"/>
            </a:avLst>
          </a:prstGeom>
          <a:solidFill>
            <a:srgbClr val="FFC000"/>
          </a:solidFill>
          <a:ln w="19050" algn="ctr">
            <a:noFill/>
            <a:miter lim="800000"/>
            <a:headEnd/>
            <a:tailEnd/>
          </a:ln>
        </p:spPr>
        <p:txBody>
          <a:bodyPr anchor="ctr"/>
          <a:lstStyle/>
          <a:p>
            <a:r>
              <a:rPr lang="en-US" sz="1400" b="1"/>
              <a:t>SIMPLE PROCEDURE</a:t>
            </a:r>
          </a:p>
        </p:txBody>
      </p:sp>
      <p:sp>
        <p:nvSpPr>
          <p:cNvPr id="41" name="Rectangle 40"/>
          <p:cNvSpPr/>
          <p:nvPr/>
        </p:nvSpPr>
        <p:spPr>
          <a:xfrm>
            <a:off x="5357813" y="3357563"/>
            <a:ext cx="3429000" cy="428625"/>
          </a:xfrm>
          <a:prstGeom prst="rect">
            <a:avLst/>
          </a:prstGeom>
          <a:solidFill>
            <a:srgbClr val="778A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solidFill>
                  <a:schemeClr val="bg1"/>
                </a:solidFill>
              </a:rPr>
              <a:t>Borne by the Government</a:t>
            </a:r>
          </a:p>
        </p:txBody>
      </p:sp>
      <p:sp>
        <p:nvSpPr>
          <p:cNvPr id="42" name="AutoShape 3"/>
          <p:cNvSpPr>
            <a:spLocks noChangeArrowheads="1"/>
          </p:cNvSpPr>
          <p:nvPr/>
        </p:nvSpPr>
        <p:spPr bwMode="gray">
          <a:xfrm>
            <a:off x="2071688" y="3357563"/>
            <a:ext cx="3286125" cy="428625"/>
          </a:xfrm>
          <a:prstGeom prst="homePlate">
            <a:avLst>
              <a:gd name="adj" fmla="val 37730"/>
            </a:avLst>
          </a:prstGeom>
          <a:solidFill>
            <a:srgbClr val="FFC000"/>
          </a:solidFill>
          <a:ln w="19050" algn="ctr">
            <a:noFill/>
            <a:miter lim="800000"/>
            <a:headEnd/>
            <a:tailEnd/>
          </a:ln>
        </p:spPr>
        <p:txBody>
          <a:bodyPr anchor="ctr"/>
          <a:lstStyle/>
          <a:p>
            <a:r>
              <a:rPr lang="en-US" sz="1400" b="1"/>
              <a:t>COST</a:t>
            </a:r>
          </a:p>
        </p:txBody>
      </p:sp>
      <p:sp>
        <p:nvSpPr>
          <p:cNvPr id="49" name="Rectangle 48"/>
          <p:cNvSpPr/>
          <p:nvPr/>
        </p:nvSpPr>
        <p:spPr>
          <a:xfrm>
            <a:off x="5357813" y="3857625"/>
            <a:ext cx="3429000" cy="428625"/>
          </a:xfrm>
          <a:prstGeom prst="rect">
            <a:avLst/>
          </a:prstGeom>
          <a:solidFill>
            <a:srgbClr val="778A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solidFill>
                  <a:schemeClr val="bg1"/>
                </a:solidFill>
              </a:rPr>
              <a:t>Identified</a:t>
            </a:r>
          </a:p>
        </p:txBody>
      </p:sp>
      <p:sp>
        <p:nvSpPr>
          <p:cNvPr id="50" name="AutoShape 3"/>
          <p:cNvSpPr>
            <a:spLocks noChangeArrowheads="1"/>
          </p:cNvSpPr>
          <p:nvPr/>
        </p:nvSpPr>
        <p:spPr bwMode="gray">
          <a:xfrm>
            <a:off x="2071688" y="3857625"/>
            <a:ext cx="3286125" cy="428625"/>
          </a:xfrm>
          <a:prstGeom prst="homePlate">
            <a:avLst>
              <a:gd name="adj" fmla="val 37730"/>
            </a:avLst>
          </a:prstGeom>
          <a:solidFill>
            <a:srgbClr val="FFC000"/>
          </a:solidFill>
          <a:ln w="19050" algn="ctr">
            <a:noFill/>
            <a:miter lim="800000"/>
            <a:headEnd/>
            <a:tailEnd/>
          </a:ln>
        </p:spPr>
        <p:txBody>
          <a:bodyPr anchor="ctr"/>
          <a:lstStyle/>
          <a:p>
            <a:r>
              <a:rPr lang="en-US" sz="1400" b="1"/>
              <a:t>DISEASES</a:t>
            </a:r>
          </a:p>
        </p:txBody>
      </p:sp>
      <p:sp>
        <p:nvSpPr>
          <p:cNvPr id="51" name="Rectangle 50"/>
          <p:cNvSpPr/>
          <p:nvPr/>
        </p:nvSpPr>
        <p:spPr>
          <a:xfrm>
            <a:off x="5357813" y="4357688"/>
            <a:ext cx="3429000" cy="428625"/>
          </a:xfrm>
          <a:prstGeom prst="rect">
            <a:avLst/>
          </a:prstGeom>
          <a:solidFill>
            <a:srgbClr val="778A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solidFill>
                  <a:schemeClr val="bg1"/>
                </a:solidFill>
              </a:rPr>
              <a:t>For end-to-end treatment</a:t>
            </a:r>
          </a:p>
        </p:txBody>
      </p:sp>
      <p:sp>
        <p:nvSpPr>
          <p:cNvPr id="52" name="AutoShape 3"/>
          <p:cNvSpPr>
            <a:spLocks noChangeArrowheads="1"/>
          </p:cNvSpPr>
          <p:nvPr/>
        </p:nvSpPr>
        <p:spPr bwMode="gray">
          <a:xfrm>
            <a:off x="2071688" y="4357688"/>
            <a:ext cx="3286125" cy="428625"/>
          </a:xfrm>
          <a:prstGeom prst="homePlate">
            <a:avLst>
              <a:gd name="adj" fmla="val 37730"/>
            </a:avLst>
          </a:prstGeom>
          <a:solidFill>
            <a:srgbClr val="FFC000"/>
          </a:solidFill>
          <a:ln w="19050" algn="ctr">
            <a:noFill/>
            <a:miter lim="800000"/>
            <a:headEnd/>
            <a:tailEnd/>
          </a:ln>
        </p:spPr>
        <p:txBody>
          <a:bodyPr anchor="ctr"/>
          <a:lstStyle/>
          <a:p>
            <a:r>
              <a:rPr lang="en-US" sz="1400" b="1"/>
              <a:t>PACKAGES</a:t>
            </a:r>
          </a:p>
        </p:txBody>
      </p:sp>
      <p:sp>
        <p:nvSpPr>
          <p:cNvPr id="53" name="Rectangle 52"/>
          <p:cNvSpPr/>
          <p:nvPr/>
        </p:nvSpPr>
        <p:spPr>
          <a:xfrm>
            <a:off x="5357813" y="4857750"/>
            <a:ext cx="3429000" cy="428625"/>
          </a:xfrm>
          <a:prstGeom prst="rect">
            <a:avLst/>
          </a:prstGeom>
          <a:solidFill>
            <a:srgbClr val="778A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solidFill>
                  <a:schemeClr val="bg1"/>
                </a:solidFill>
              </a:rPr>
              <a:t>Left to patients</a:t>
            </a:r>
          </a:p>
        </p:txBody>
      </p:sp>
      <p:sp>
        <p:nvSpPr>
          <p:cNvPr id="54" name="AutoShape 3"/>
          <p:cNvSpPr>
            <a:spLocks noChangeArrowheads="1"/>
          </p:cNvSpPr>
          <p:nvPr/>
        </p:nvSpPr>
        <p:spPr bwMode="gray">
          <a:xfrm>
            <a:off x="2071688" y="4857750"/>
            <a:ext cx="3286125" cy="428625"/>
          </a:xfrm>
          <a:prstGeom prst="homePlate">
            <a:avLst>
              <a:gd name="adj" fmla="val 37730"/>
            </a:avLst>
          </a:prstGeom>
          <a:solidFill>
            <a:srgbClr val="FFC000"/>
          </a:solidFill>
          <a:ln w="19050" algn="ctr">
            <a:noFill/>
            <a:miter lim="800000"/>
            <a:headEnd/>
            <a:tailEnd/>
          </a:ln>
        </p:spPr>
        <p:txBody>
          <a:bodyPr anchor="ctr"/>
          <a:lstStyle/>
          <a:p>
            <a:r>
              <a:rPr lang="en-US" sz="1400" b="1"/>
              <a:t>CHOICE OF HOSPITALS</a:t>
            </a:r>
          </a:p>
        </p:txBody>
      </p:sp>
      <p:sp>
        <p:nvSpPr>
          <p:cNvPr id="55" name="Rectangle 54"/>
          <p:cNvSpPr/>
          <p:nvPr/>
        </p:nvSpPr>
        <p:spPr>
          <a:xfrm>
            <a:off x="5357813" y="5357813"/>
            <a:ext cx="3429000" cy="428625"/>
          </a:xfrm>
          <a:prstGeom prst="rect">
            <a:avLst/>
          </a:prstGeom>
          <a:solidFill>
            <a:srgbClr val="778A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solidFill>
                  <a:schemeClr val="bg1"/>
                </a:solidFill>
              </a:rPr>
              <a:t>On-line : 24 hour basis</a:t>
            </a:r>
          </a:p>
        </p:txBody>
      </p:sp>
      <p:sp>
        <p:nvSpPr>
          <p:cNvPr id="56" name="AutoShape 3"/>
          <p:cNvSpPr>
            <a:spLocks noChangeArrowheads="1"/>
          </p:cNvSpPr>
          <p:nvPr/>
        </p:nvSpPr>
        <p:spPr bwMode="gray">
          <a:xfrm>
            <a:off x="2071688" y="5357813"/>
            <a:ext cx="3286125" cy="428625"/>
          </a:xfrm>
          <a:prstGeom prst="homePlate">
            <a:avLst>
              <a:gd name="adj" fmla="val 37730"/>
            </a:avLst>
          </a:prstGeom>
          <a:solidFill>
            <a:srgbClr val="FFC000"/>
          </a:solidFill>
          <a:ln w="19050" algn="ctr">
            <a:noFill/>
            <a:miter lim="800000"/>
            <a:headEnd/>
            <a:tailEnd/>
          </a:ln>
        </p:spPr>
        <p:txBody>
          <a:bodyPr anchor="ctr"/>
          <a:lstStyle/>
          <a:p>
            <a:r>
              <a:rPr lang="en-US" sz="1400" b="1"/>
              <a:t>MONITORED</a:t>
            </a:r>
          </a:p>
        </p:txBody>
      </p:sp>
      <p:sp>
        <p:nvSpPr>
          <p:cNvPr id="25" name="Rectangle 24"/>
          <p:cNvSpPr/>
          <p:nvPr/>
        </p:nvSpPr>
        <p:spPr>
          <a:xfrm>
            <a:off x="5357813" y="5857875"/>
            <a:ext cx="3429000" cy="642938"/>
          </a:xfrm>
          <a:prstGeom prst="rect">
            <a:avLst/>
          </a:prstGeom>
          <a:solidFill>
            <a:srgbClr val="778A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Clr>
                <a:srgbClr val="660033"/>
              </a:buClr>
              <a:buSzPct val="40000"/>
              <a:defRPr/>
            </a:pPr>
            <a:r>
              <a:rPr lang="en-US" sz="1400" b="1" dirty="0">
                <a:solidFill>
                  <a:schemeClr val="bg1"/>
                </a:solidFill>
              </a:rPr>
              <a:t>Aarogyasri – I : through Insurance Co. Aarogyasri – II  : directly by Trust</a:t>
            </a:r>
          </a:p>
          <a:p>
            <a:pPr>
              <a:buClr>
                <a:srgbClr val="660033"/>
              </a:buClr>
              <a:buSzPct val="40000"/>
              <a:defRPr/>
            </a:pPr>
            <a:r>
              <a:rPr lang="en-US" sz="1400" b="1" dirty="0">
                <a:solidFill>
                  <a:schemeClr val="bg1"/>
                </a:solidFill>
              </a:rPr>
              <a:t>CMCO : directly by Trust</a:t>
            </a:r>
            <a:endParaRPr lang="en-IN" sz="1400" b="1" dirty="0">
              <a:solidFill>
                <a:schemeClr val="bg1"/>
              </a:solidFill>
            </a:endParaRPr>
          </a:p>
        </p:txBody>
      </p:sp>
      <p:sp>
        <p:nvSpPr>
          <p:cNvPr id="26" name="AutoShape 3"/>
          <p:cNvSpPr>
            <a:spLocks noChangeArrowheads="1"/>
          </p:cNvSpPr>
          <p:nvPr/>
        </p:nvSpPr>
        <p:spPr bwMode="gray">
          <a:xfrm>
            <a:off x="2071688" y="5857875"/>
            <a:ext cx="3286125" cy="571500"/>
          </a:xfrm>
          <a:prstGeom prst="homePlate">
            <a:avLst>
              <a:gd name="adj" fmla="val 37721"/>
            </a:avLst>
          </a:prstGeom>
          <a:solidFill>
            <a:srgbClr val="FFC000"/>
          </a:solidFill>
          <a:ln w="19050" algn="ctr">
            <a:noFill/>
            <a:miter lim="800000"/>
            <a:headEnd/>
            <a:tailEnd/>
          </a:ln>
        </p:spPr>
        <p:txBody>
          <a:bodyPr anchor="ctr"/>
          <a:lstStyle/>
          <a:p>
            <a:r>
              <a:rPr lang="en-US" sz="1400" b="1"/>
              <a:t>IMPLEMENTATION</a:t>
            </a: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0-#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0-#ppt_w/2"/>
                                          </p:val>
                                        </p:tav>
                                        <p:tav tm="100000">
                                          <p:val>
                                            <p:strVal val="#ppt_x"/>
                                          </p:val>
                                        </p:tav>
                                      </p:tavLst>
                                    </p:anim>
                                    <p:anim calcmode="lin" valueType="num">
                                      <p:cBhvr additive="base">
                                        <p:cTn id="16" dur="500" fill="hold"/>
                                        <p:tgtEl>
                                          <p:spTgt spid="3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fill="hold"/>
                                        <p:tgtEl>
                                          <p:spTgt spid="40"/>
                                        </p:tgtEl>
                                        <p:attrNameLst>
                                          <p:attrName>ppt_x</p:attrName>
                                        </p:attrNameLst>
                                      </p:cBhvr>
                                      <p:tavLst>
                                        <p:tav tm="0">
                                          <p:val>
                                            <p:strVal val="0-#ppt_w/2"/>
                                          </p:val>
                                        </p:tav>
                                        <p:tav tm="100000">
                                          <p:val>
                                            <p:strVal val="#ppt_x"/>
                                          </p:val>
                                        </p:tav>
                                      </p:tavLst>
                                    </p:anim>
                                    <p:anim calcmode="lin" valueType="num">
                                      <p:cBhvr additive="base">
                                        <p:cTn id="24" dur="500" fill="hold"/>
                                        <p:tgtEl>
                                          <p:spTgt spid="4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0-#ppt_w/2"/>
                                          </p:val>
                                        </p:tav>
                                        <p:tav tm="100000">
                                          <p:val>
                                            <p:strVal val="#ppt_x"/>
                                          </p:val>
                                        </p:tav>
                                      </p:tavLst>
                                    </p:anim>
                                    <p:anim calcmode="lin" valueType="num">
                                      <p:cBhvr additive="base">
                                        <p:cTn id="28" dur="500" fill="hold"/>
                                        <p:tgtEl>
                                          <p:spTgt spid="4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500" fill="hold"/>
                                        <p:tgtEl>
                                          <p:spTgt spid="50"/>
                                        </p:tgtEl>
                                        <p:attrNameLst>
                                          <p:attrName>ppt_x</p:attrName>
                                        </p:attrNameLst>
                                      </p:cBhvr>
                                      <p:tavLst>
                                        <p:tav tm="0">
                                          <p:val>
                                            <p:strVal val="0-#ppt_w/2"/>
                                          </p:val>
                                        </p:tav>
                                        <p:tav tm="100000">
                                          <p:val>
                                            <p:strVal val="#ppt_x"/>
                                          </p:val>
                                        </p:tav>
                                      </p:tavLst>
                                    </p:anim>
                                    <p:anim calcmode="lin" valueType="num">
                                      <p:cBhvr additive="base">
                                        <p:cTn id="32" dur="500" fill="hold"/>
                                        <p:tgtEl>
                                          <p:spTgt spid="50"/>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500" fill="hold"/>
                                        <p:tgtEl>
                                          <p:spTgt spid="52"/>
                                        </p:tgtEl>
                                        <p:attrNameLst>
                                          <p:attrName>ppt_x</p:attrName>
                                        </p:attrNameLst>
                                      </p:cBhvr>
                                      <p:tavLst>
                                        <p:tav tm="0">
                                          <p:val>
                                            <p:strVal val="0-#ppt_w/2"/>
                                          </p:val>
                                        </p:tav>
                                        <p:tav tm="100000">
                                          <p:val>
                                            <p:strVal val="#ppt_x"/>
                                          </p:val>
                                        </p:tav>
                                      </p:tavLst>
                                    </p:anim>
                                    <p:anim calcmode="lin" valueType="num">
                                      <p:cBhvr additive="base">
                                        <p:cTn id="36" dur="500" fill="hold"/>
                                        <p:tgtEl>
                                          <p:spTgt spid="52"/>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additive="base">
                                        <p:cTn id="39" dur="500" fill="hold"/>
                                        <p:tgtEl>
                                          <p:spTgt spid="54"/>
                                        </p:tgtEl>
                                        <p:attrNameLst>
                                          <p:attrName>ppt_x</p:attrName>
                                        </p:attrNameLst>
                                      </p:cBhvr>
                                      <p:tavLst>
                                        <p:tav tm="0">
                                          <p:val>
                                            <p:strVal val="0-#ppt_w/2"/>
                                          </p:val>
                                        </p:tav>
                                        <p:tav tm="100000">
                                          <p:val>
                                            <p:strVal val="#ppt_x"/>
                                          </p:val>
                                        </p:tav>
                                      </p:tavLst>
                                    </p:anim>
                                    <p:anim calcmode="lin" valueType="num">
                                      <p:cBhvr additive="base">
                                        <p:cTn id="40" dur="500" fill="hold"/>
                                        <p:tgtEl>
                                          <p:spTgt spid="54"/>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0-#ppt_w/2"/>
                                          </p:val>
                                        </p:tav>
                                        <p:tav tm="100000">
                                          <p:val>
                                            <p:strVal val="#ppt_x"/>
                                          </p:val>
                                        </p:tav>
                                      </p:tavLst>
                                    </p:anim>
                                    <p:anim calcmode="lin" valueType="num">
                                      <p:cBhvr additive="base">
                                        <p:cTn id="44" dur="500" fill="hold"/>
                                        <p:tgtEl>
                                          <p:spTgt spid="56"/>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0-#ppt_w/2"/>
                                          </p:val>
                                        </p:tav>
                                        <p:tav tm="100000">
                                          <p:val>
                                            <p:strVal val="#ppt_x"/>
                                          </p:val>
                                        </p:tav>
                                      </p:tavLst>
                                    </p:anim>
                                    <p:anim calcmode="lin" valueType="num">
                                      <p:cBhvr additive="base">
                                        <p:cTn id="48"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checkerboard(across)">
                                      <p:cBhvr>
                                        <p:cTn id="53" dur="500"/>
                                        <p:tgtEl>
                                          <p:spTgt spid="31"/>
                                        </p:tgtEl>
                                      </p:cBhvr>
                                    </p:animEffect>
                                  </p:childTnLst>
                                </p:cTn>
                              </p:par>
                              <p:par>
                                <p:cTn id="54" presetID="5" presetClass="entr" presetSubtype="10"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checkerboard(across)">
                                      <p:cBhvr>
                                        <p:cTn id="56" dur="500"/>
                                        <p:tgtEl>
                                          <p:spTgt spid="33"/>
                                        </p:tgtEl>
                                      </p:cBhvr>
                                    </p:animEffect>
                                  </p:childTnLst>
                                </p:cTn>
                              </p:par>
                              <p:par>
                                <p:cTn id="57" presetID="5" presetClass="entr" presetSubtype="1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checkerboard(across)">
                                      <p:cBhvr>
                                        <p:cTn id="59" dur="500"/>
                                        <p:tgtEl>
                                          <p:spTgt spid="35"/>
                                        </p:tgtEl>
                                      </p:cBhvr>
                                    </p:animEffect>
                                  </p:childTnLst>
                                </p:cTn>
                              </p:par>
                              <p:par>
                                <p:cTn id="60" presetID="5" presetClass="entr" presetSubtype="10"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checkerboard(across)">
                                      <p:cBhvr>
                                        <p:cTn id="62" dur="500"/>
                                        <p:tgtEl>
                                          <p:spTgt spid="37"/>
                                        </p:tgtEl>
                                      </p:cBhvr>
                                    </p:animEffect>
                                  </p:childTnLst>
                                </p:cTn>
                              </p:par>
                              <p:par>
                                <p:cTn id="63" presetID="5" presetClass="entr" presetSubtype="10"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checkerboard(across)">
                                      <p:cBhvr>
                                        <p:cTn id="65" dur="500"/>
                                        <p:tgtEl>
                                          <p:spTgt spid="39"/>
                                        </p:tgtEl>
                                      </p:cBhvr>
                                    </p:animEffect>
                                  </p:childTnLst>
                                </p:cTn>
                              </p:par>
                              <p:par>
                                <p:cTn id="66" presetID="5" presetClass="entr" presetSubtype="1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checkerboard(across)">
                                      <p:cBhvr>
                                        <p:cTn id="68" dur="500"/>
                                        <p:tgtEl>
                                          <p:spTgt spid="41"/>
                                        </p:tgtEl>
                                      </p:cBhvr>
                                    </p:animEffect>
                                  </p:childTnLst>
                                </p:cTn>
                              </p:par>
                              <p:par>
                                <p:cTn id="69" presetID="5" presetClass="entr" presetSubtype="10"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checkerboard(across)">
                                      <p:cBhvr>
                                        <p:cTn id="71" dur="500"/>
                                        <p:tgtEl>
                                          <p:spTgt spid="49"/>
                                        </p:tgtEl>
                                      </p:cBhvr>
                                    </p:animEffect>
                                  </p:childTnLst>
                                </p:cTn>
                              </p:par>
                              <p:par>
                                <p:cTn id="72" presetID="5" presetClass="entr" presetSubtype="10" fill="hold" grpId="0" nodeType="with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checkerboard(across)">
                                      <p:cBhvr>
                                        <p:cTn id="74" dur="500"/>
                                        <p:tgtEl>
                                          <p:spTgt spid="51"/>
                                        </p:tgtEl>
                                      </p:cBhvr>
                                    </p:animEffect>
                                  </p:childTnLst>
                                </p:cTn>
                              </p:par>
                              <p:par>
                                <p:cTn id="75" presetID="5" presetClass="entr" presetSubtype="10" fill="hold" grpId="0" nodeType="with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checkerboard(across)">
                                      <p:cBhvr>
                                        <p:cTn id="77" dur="500"/>
                                        <p:tgtEl>
                                          <p:spTgt spid="53"/>
                                        </p:tgtEl>
                                      </p:cBhvr>
                                    </p:animEffect>
                                  </p:childTnLst>
                                </p:cTn>
                              </p:par>
                              <p:par>
                                <p:cTn id="78" presetID="5" presetClass="entr" presetSubtype="10"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Effect transition="in" filter="checkerboard(across)">
                                      <p:cBhvr>
                                        <p:cTn id="80" dur="500"/>
                                        <p:tgtEl>
                                          <p:spTgt spid="55"/>
                                        </p:tgtEl>
                                      </p:cBhvr>
                                    </p:animEffect>
                                  </p:childTnLst>
                                </p:cTn>
                              </p:par>
                              <p:par>
                                <p:cTn id="81" presetID="5" presetClass="entr" presetSubtype="10" fill="hold" grpId="0" nodeType="with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checkerboard(across)">
                                      <p:cBhvr>
                                        <p:cTn id="8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9" grpId="0" animBg="1"/>
      <p:bldP spid="50" grpId="0" animBg="1"/>
      <p:bldP spid="51" grpId="0" animBg="1"/>
      <p:bldP spid="52" grpId="0" animBg="1"/>
      <p:bldP spid="53" grpId="0" animBg="1"/>
      <p:bldP spid="54" grpId="0" animBg="1"/>
      <p:bldP spid="55" grpId="0" animBg="1"/>
      <p:bldP spid="56" grpId="0" animBg="1"/>
      <p:bldP spid="25"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Pentagon 4"/>
          <p:cNvSpPr/>
          <p:nvPr/>
        </p:nvSpPr>
        <p:spPr>
          <a:xfrm>
            <a:off x="0" y="0"/>
            <a:ext cx="2366682" cy="457200"/>
          </a:xfrm>
          <a:prstGeom prst="homePlate">
            <a:avLst/>
          </a:prstGeom>
        </p:spPr>
        <p:style>
          <a:lnRef idx="1">
            <a:schemeClr val="accent1"/>
          </a:lnRef>
          <a:fillRef idx="3">
            <a:schemeClr val="accent1"/>
          </a:fillRef>
          <a:effectRef idx="2">
            <a:schemeClr val="accent1"/>
          </a:effectRef>
          <a:fontRef idx="minor">
            <a:schemeClr val="lt1"/>
          </a:fontRef>
        </p:style>
        <p:txBody>
          <a:bodyPr anchor="ctr"/>
          <a:lstStyle/>
          <a:p>
            <a:pPr>
              <a:lnSpc>
                <a:spcPct val="115000"/>
              </a:lnSpc>
              <a:defRPr/>
            </a:pPr>
            <a:r>
              <a:rPr lang="en-US" altLang="zh-CN" sz="1600" b="1">
                <a:solidFill>
                  <a:schemeClr val="bg1"/>
                </a:solidFill>
                <a:ea typeface="宋体" charset="-122"/>
              </a:rPr>
              <a:t>Process Flow</a:t>
            </a:r>
          </a:p>
        </p:txBody>
      </p:sp>
      <p:pic>
        <p:nvPicPr>
          <p:cNvPr id="4" name="Picture 3" descr="Working%20Pattern.jpg"/>
          <p:cNvPicPr>
            <a:picLocks noChangeAspect="1"/>
          </p:cNvPicPr>
          <p:nvPr/>
        </p:nvPicPr>
        <p:blipFill>
          <a:blip r:embed="rId2" cstate="print"/>
          <a:srcRect r="1718"/>
          <a:stretch>
            <a:fillRect/>
          </a:stretch>
        </p:blipFill>
        <p:spPr>
          <a:xfrm>
            <a:off x="3391506" y="0"/>
            <a:ext cx="4754967" cy="6858000"/>
          </a:xfrm>
          <a:prstGeom prst="rect">
            <a:avLst/>
          </a:prstGeom>
        </p:spPr>
      </p:pic>
      <p:pic>
        <p:nvPicPr>
          <p:cNvPr id="6" name="Picture 5" descr="logo1.gif"/>
          <p:cNvPicPr>
            <a:picLocks noChangeAspect="1"/>
          </p:cNvPicPr>
          <p:nvPr/>
        </p:nvPicPr>
        <p:blipFill>
          <a:blip r:embed="rId3" cstate="print"/>
          <a:stretch>
            <a:fillRect/>
          </a:stretch>
        </p:blipFill>
        <p:spPr>
          <a:xfrm>
            <a:off x="8362390" y="40341"/>
            <a:ext cx="714375" cy="77152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075" name="Group 3"/>
          <p:cNvGraphicFramePr>
            <a:graphicFrameLocks noGrp="1"/>
          </p:cNvGraphicFramePr>
          <p:nvPr>
            <p:ph idx="4294967295"/>
          </p:nvPr>
        </p:nvGraphicFramePr>
        <p:xfrm>
          <a:off x="357188" y="714375"/>
          <a:ext cx="7858125" cy="5143534"/>
        </p:xfrm>
        <a:graphic>
          <a:graphicData uri="http://schemas.openxmlformats.org/drawingml/2006/table">
            <a:tbl>
              <a:tblPr>
                <a:tableStyleId>{69CF1AB2-1976-4502-BF36-3FF5EA218861}</a:tableStyleId>
              </a:tblPr>
              <a:tblGrid>
                <a:gridCol w="5902325"/>
                <a:gridCol w="1955800"/>
              </a:tblGrid>
              <a:tr h="389767">
                <a:tc>
                  <a:txBody>
                    <a:bodyPr/>
                    <a:lstStyle/>
                    <a:p>
                      <a:pPr marL="457200" marR="0" lvl="1" indent="0" algn="l" defTabSz="914400" rtl="0" eaLnBrk="1" fontAlgn="b" latinLnBrk="0" hangingPunct="1">
                        <a:lnSpc>
                          <a:spcPct val="100000"/>
                        </a:lnSpc>
                        <a:spcBef>
                          <a:spcPct val="0"/>
                        </a:spcBef>
                        <a:spcAft>
                          <a:spcPct val="0"/>
                        </a:spcAft>
                        <a:buClrTx/>
                        <a:buSzTx/>
                        <a:buFontTx/>
                        <a:buNone/>
                        <a:tabLst/>
                      </a:pPr>
                      <a:r>
                        <a:rPr kumimoji="0" lang="en-IN" sz="2000" b="1" u="none" strike="noStrike" cap="none" normalizeH="0" baseline="0" dirty="0" smtClean="0">
                          <a:ln>
                            <a:noFill/>
                          </a:ln>
                          <a:effectLst/>
                          <a:latin typeface="Arial Narrow" pitchFamily="34" charset="0"/>
                        </a:rPr>
                        <a:t>Aarogyamithras at PHC/CHC/Area Hospital</a:t>
                      </a:r>
                      <a:endParaRPr kumimoji="0" lang="en-IN" sz="2000" b="1" i="0" u="none" strike="noStrike" cap="none" normalizeH="0" baseline="0" dirty="0" smtClean="0">
                        <a:ln>
                          <a:noFill/>
                        </a:ln>
                        <a:solidFill>
                          <a:srgbClr val="000000"/>
                        </a:solidFill>
                        <a:effectLst/>
                        <a:latin typeface="Arial Narrow" pitchFamily="34" charset="0"/>
                        <a:cs typeface="Arial" charset="0"/>
                      </a:endParaRPr>
                    </a:p>
                  </a:txBody>
                  <a:tcPr marL="9525" marR="9525" marT="9525" marB="0" anchor="b" horzOverflow="overflow"/>
                </a:tc>
                <a:tc>
                  <a:txBody>
                    <a:bodyPr/>
                    <a:lstStyle/>
                    <a:p>
                      <a:pPr marL="457200" marR="0" lvl="1" indent="0" algn="r" defTabSz="914400" rtl="0" eaLnBrk="1" fontAlgn="b" latinLnBrk="0" hangingPunct="1">
                        <a:lnSpc>
                          <a:spcPct val="100000"/>
                        </a:lnSpc>
                        <a:spcBef>
                          <a:spcPct val="0"/>
                        </a:spcBef>
                        <a:spcAft>
                          <a:spcPct val="0"/>
                        </a:spcAft>
                        <a:buClrTx/>
                        <a:buSzTx/>
                        <a:buFontTx/>
                        <a:buNone/>
                        <a:tabLst/>
                      </a:pPr>
                      <a:r>
                        <a:rPr kumimoji="0" lang="en-IN" sz="2000" b="1" u="none" strike="noStrike" cap="none" normalizeH="0" baseline="0" dirty="0" smtClean="0">
                          <a:ln>
                            <a:noFill/>
                          </a:ln>
                          <a:effectLst/>
                          <a:latin typeface="Arial Narrow" pitchFamily="34" charset="0"/>
                        </a:rPr>
                        <a:t>1801</a:t>
                      </a:r>
                      <a:endParaRPr kumimoji="0" lang="en-IN" sz="2000" b="1" i="0" u="none" strike="noStrike" cap="none" normalizeH="0" baseline="0" dirty="0" smtClean="0">
                        <a:ln>
                          <a:noFill/>
                        </a:ln>
                        <a:solidFill>
                          <a:srgbClr val="000000"/>
                        </a:solidFill>
                        <a:effectLst/>
                        <a:latin typeface="Arial Narrow" pitchFamily="34" charset="0"/>
                        <a:cs typeface="Arial" charset="0"/>
                      </a:endParaRPr>
                    </a:p>
                  </a:txBody>
                  <a:tcPr marL="9525" marR="9525" marT="9525" marB="0" anchor="ctr" anchorCtr="1" horzOverflow="overflow"/>
                </a:tc>
              </a:tr>
              <a:tr h="389767">
                <a:tc>
                  <a:txBody>
                    <a:bodyPr/>
                    <a:lstStyle/>
                    <a:p>
                      <a:pPr marL="457200" marR="0" lvl="1" indent="0" algn="l" defTabSz="914400" rtl="0" eaLnBrk="1" fontAlgn="b" latinLnBrk="0" hangingPunct="1">
                        <a:lnSpc>
                          <a:spcPct val="100000"/>
                        </a:lnSpc>
                        <a:spcBef>
                          <a:spcPct val="0"/>
                        </a:spcBef>
                        <a:spcAft>
                          <a:spcPct val="0"/>
                        </a:spcAft>
                        <a:buClrTx/>
                        <a:buSzTx/>
                        <a:buFontTx/>
                        <a:buNone/>
                        <a:tabLst/>
                      </a:pPr>
                      <a:r>
                        <a:rPr kumimoji="0" lang="en-IN" sz="2000" b="1" u="none" strike="noStrike" cap="none" normalizeH="0" baseline="0" dirty="0" smtClean="0">
                          <a:ln>
                            <a:noFill/>
                          </a:ln>
                          <a:effectLst/>
                          <a:latin typeface="Arial Narrow" pitchFamily="34" charset="0"/>
                        </a:rPr>
                        <a:t>Aarogyamithras at Network Hospitals</a:t>
                      </a:r>
                      <a:endParaRPr kumimoji="0" lang="en-IN" sz="2000" b="1" i="0" u="none" strike="noStrike" cap="none" normalizeH="0" baseline="0" dirty="0" smtClean="0">
                        <a:ln>
                          <a:noFill/>
                        </a:ln>
                        <a:solidFill>
                          <a:srgbClr val="000000"/>
                        </a:solidFill>
                        <a:effectLst/>
                        <a:latin typeface="Arial Narrow" pitchFamily="34" charset="0"/>
                        <a:cs typeface="Arial" charset="0"/>
                      </a:endParaRPr>
                    </a:p>
                  </a:txBody>
                  <a:tcPr marL="9525" marR="9525" marT="9525" marB="0" anchor="b" horzOverflow="overflow">
                    <a:solidFill>
                      <a:schemeClr val="bg1"/>
                    </a:solidFill>
                  </a:tcPr>
                </a:tc>
                <a:tc>
                  <a:txBody>
                    <a:bodyPr/>
                    <a:lstStyle/>
                    <a:p>
                      <a:pPr marL="457200" marR="0" lvl="1" indent="0" algn="r" defTabSz="914400" rtl="0" eaLnBrk="1" fontAlgn="b" latinLnBrk="0" hangingPunct="1">
                        <a:lnSpc>
                          <a:spcPct val="100000"/>
                        </a:lnSpc>
                        <a:spcBef>
                          <a:spcPct val="0"/>
                        </a:spcBef>
                        <a:spcAft>
                          <a:spcPct val="0"/>
                        </a:spcAft>
                        <a:buClrTx/>
                        <a:buSzTx/>
                        <a:buFontTx/>
                        <a:buNone/>
                        <a:tabLst/>
                      </a:pPr>
                      <a:r>
                        <a:rPr kumimoji="0" lang="en-IN" sz="2000" b="1" u="none" strike="noStrike" cap="none" normalizeH="0" baseline="0" dirty="0" smtClean="0">
                          <a:ln>
                            <a:noFill/>
                          </a:ln>
                          <a:effectLst/>
                          <a:latin typeface="Arial Narrow" pitchFamily="34" charset="0"/>
                        </a:rPr>
                        <a:t>1199</a:t>
                      </a:r>
                      <a:endParaRPr kumimoji="0" lang="en-IN" sz="2000" b="1" i="0" u="none" strike="noStrike" cap="none" normalizeH="0" baseline="0" dirty="0" smtClean="0">
                        <a:ln>
                          <a:noFill/>
                        </a:ln>
                        <a:solidFill>
                          <a:srgbClr val="000000"/>
                        </a:solidFill>
                        <a:effectLst/>
                        <a:latin typeface="Arial Narrow" pitchFamily="34" charset="0"/>
                        <a:cs typeface="Arial" charset="0"/>
                      </a:endParaRPr>
                    </a:p>
                  </a:txBody>
                  <a:tcPr marL="9525" marR="9525" marT="9525" marB="0" anchor="ctr" anchorCtr="1" horzOverflow="overflow">
                    <a:solidFill>
                      <a:schemeClr val="bg1"/>
                    </a:solidFill>
                  </a:tcPr>
                </a:tc>
              </a:tr>
              <a:tr h="678613">
                <a:tc>
                  <a:txBody>
                    <a:bodyPr/>
                    <a:lstStyle/>
                    <a:p>
                      <a:pPr marL="457200" marR="0" lvl="1" indent="0" algn="l" defTabSz="914400" rtl="0" eaLnBrk="1" fontAlgn="b" latinLnBrk="0" hangingPunct="1">
                        <a:lnSpc>
                          <a:spcPct val="100000"/>
                        </a:lnSpc>
                        <a:spcBef>
                          <a:spcPct val="0"/>
                        </a:spcBef>
                        <a:spcAft>
                          <a:spcPct val="0"/>
                        </a:spcAft>
                        <a:buClrTx/>
                        <a:buSzTx/>
                        <a:buFontTx/>
                        <a:buNone/>
                        <a:tabLst/>
                      </a:pPr>
                      <a:r>
                        <a:rPr kumimoji="0" lang="en-IN" sz="2000" b="1" u="none" strike="noStrike" cap="none" normalizeH="0" baseline="0" dirty="0" smtClean="0">
                          <a:ln>
                            <a:noFill/>
                          </a:ln>
                          <a:effectLst/>
                          <a:latin typeface="Arial Narrow" pitchFamily="34" charset="0"/>
                        </a:rPr>
                        <a:t>Operations team (</a:t>
                      </a:r>
                      <a:r>
                        <a:rPr kumimoji="0" lang="en-IN" sz="2000" b="1" u="none" strike="noStrike" cap="none" normalizeH="0" baseline="0" dirty="0" err="1" smtClean="0">
                          <a:ln>
                            <a:noFill/>
                          </a:ln>
                          <a:effectLst/>
                          <a:latin typeface="Arial Narrow" pitchFamily="34" charset="0"/>
                        </a:rPr>
                        <a:t>Preauth</a:t>
                      </a:r>
                      <a:r>
                        <a:rPr kumimoji="0" lang="en-IN" sz="2000" b="1" u="none" strike="noStrike" cap="none" normalizeH="0" baseline="0" dirty="0" smtClean="0">
                          <a:ln>
                            <a:noFill/>
                          </a:ln>
                          <a:effectLst/>
                          <a:latin typeface="Arial Narrow" pitchFamily="34" charset="0"/>
                        </a:rPr>
                        <a:t>, Claims, Health Camps, Grievance etc.)</a:t>
                      </a:r>
                      <a:endParaRPr kumimoji="0" lang="en-IN" sz="2000" b="1" i="0" u="none" strike="noStrike" cap="none" normalizeH="0" baseline="0" dirty="0" smtClean="0">
                        <a:ln>
                          <a:noFill/>
                        </a:ln>
                        <a:solidFill>
                          <a:srgbClr val="000000"/>
                        </a:solidFill>
                        <a:effectLst/>
                        <a:latin typeface="Arial Narrow" pitchFamily="34" charset="0"/>
                        <a:cs typeface="Arial" charset="0"/>
                      </a:endParaRPr>
                    </a:p>
                  </a:txBody>
                  <a:tcPr marL="9525" marR="9525" marT="9525" marB="0" anchor="b" horzOverflow="overflow"/>
                </a:tc>
                <a:tc>
                  <a:txBody>
                    <a:bodyPr/>
                    <a:lstStyle/>
                    <a:p>
                      <a:pPr marL="457200" marR="0" lvl="1" indent="0" algn="r" defTabSz="914400" rtl="0" eaLnBrk="1" fontAlgn="b"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Arial Narrow" pitchFamily="34" charset="0"/>
                        </a:rPr>
                        <a:t>356</a:t>
                      </a:r>
                      <a:endParaRPr kumimoji="0" lang="en-IN" sz="2000" b="1" i="0" u="none" strike="noStrike" cap="none" normalizeH="0" baseline="0" dirty="0" smtClean="0">
                        <a:ln>
                          <a:noFill/>
                        </a:ln>
                        <a:solidFill>
                          <a:srgbClr val="000000"/>
                        </a:solidFill>
                        <a:effectLst/>
                        <a:latin typeface="Arial Narrow" pitchFamily="34" charset="0"/>
                        <a:cs typeface="Arial" charset="0"/>
                      </a:endParaRPr>
                    </a:p>
                  </a:txBody>
                  <a:tcPr marL="9525" marR="9525" marT="9525" marB="0" anchor="ctr" anchorCtr="1" horzOverflow="overflow"/>
                </a:tc>
              </a:tr>
              <a:tr h="389767">
                <a:tc>
                  <a:txBody>
                    <a:bodyPr/>
                    <a:lstStyle/>
                    <a:p>
                      <a:pPr marL="457200" marR="0" lvl="1" indent="0" algn="l" defTabSz="914400" rtl="0" eaLnBrk="1" fontAlgn="b" latinLnBrk="0" hangingPunct="1">
                        <a:lnSpc>
                          <a:spcPct val="100000"/>
                        </a:lnSpc>
                        <a:spcBef>
                          <a:spcPct val="0"/>
                        </a:spcBef>
                        <a:spcAft>
                          <a:spcPct val="0"/>
                        </a:spcAft>
                        <a:buClrTx/>
                        <a:buSzTx/>
                        <a:buFontTx/>
                        <a:buNone/>
                        <a:tabLst/>
                      </a:pPr>
                      <a:r>
                        <a:rPr kumimoji="0" lang="en-IN" sz="2000" b="1" u="none" strike="noStrike" cap="none" normalizeH="0" baseline="0" dirty="0" smtClean="0">
                          <a:ln>
                            <a:noFill/>
                          </a:ln>
                          <a:effectLst/>
                          <a:latin typeface="Arial Narrow" pitchFamily="34" charset="0"/>
                        </a:rPr>
                        <a:t>Doctors (</a:t>
                      </a:r>
                      <a:r>
                        <a:rPr kumimoji="0" lang="en-IN" sz="2000" b="1" u="none" strike="noStrike" cap="none" normalizeH="0" baseline="0" dirty="0" err="1" smtClean="0">
                          <a:ln>
                            <a:noFill/>
                          </a:ln>
                          <a:effectLst/>
                          <a:latin typeface="Arial Narrow" pitchFamily="34" charset="0"/>
                        </a:rPr>
                        <a:t>Preauth</a:t>
                      </a:r>
                      <a:r>
                        <a:rPr kumimoji="0" lang="en-IN" sz="2000" b="1" u="none" strike="noStrike" cap="none" normalizeH="0" baseline="0" dirty="0" smtClean="0">
                          <a:ln>
                            <a:noFill/>
                          </a:ln>
                          <a:effectLst/>
                          <a:latin typeface="Arial Narrow" pitchFamily="34" charset="0"/>
                        </a:rPr>
                        <a:t>, Claims, Inspections etc.)</a:t>
                      </a:r>
                      <a:endParaRPr kumimoji="0" lang="en-IN" sz="2000" b="1" i="0" u="none" strike="noStrike" cap="none" normalizeH="0" baseline="0" dirty="0" smtClean="0">
                        <a:ln>
                          <a:noFill/>
                        </a:ln>
                        <a:solidFill>
                          <a:srgbClr val="000000"/>
                        </a:solidFill>
                        <a:effectLst/>
                        <a:latin typeface="Arial Narrow" pitchFamily="34" charset="0"/>
                        <a:cs typeface="Arial" charset="0"/>
                      </a:endParaRPr>
                    </a:p>
                  </a:txBody>
                  <a:tcPr marL="9525" marR="9525" marT="9525" marB="0" anchor="b" horzOverflow="overflow">
                    <a:solidFill>
                      <a:schemeClr val="bg1"/>
                    </a:solidFill>
                  </a:tcPr>
                </a:tc>
                <a:tc>
                  <a:txBody>
                    <a:bodyPr/>
                    <a:lstStyle/>
                    <a:p>
                      <a:pPr marL="457200" marR="0" lvl="1" indent="0" algn="r" defTabSz="914400" rtl="0" eaLnBrk="1" fontAlgn="b" latinLnBrk="0" hangingPunct="1">
                        <a:lnSpc>
                          <a:spcPct val="100000"/>
                        </a:lnSpc>
                        <a:spcBef>
                          <a:spcPct val="0"/>
                        </a:spcBef>
                        <a:spcAft>
                          <a:spcPct val="0"/>
                        </a:spcAft>
                        <a:buClrTx/>
                        <a:buSzTx/>
                        <a:buFontTx/>
                        <a:buNone/>
                        <a:tabLst/>
                      </a:pPr>
                      <a:r>
                        <a:rPr kumimoji="0" lang="en-IN" sz="2000" b="1" u="none" strike="noStrike" cap="none" normalizeH="0" baseline="0" dirty="0" smtClean="0">
                          <a:ln>
                            <a:noFill/>
                          </a:ln>
                          <a:effectLst/>
                          <a:latin typeface="Arial Narrow" pitchFamily="34" charset="0"/>
                        </a:rPr>
                        <a:t>175</a:t>
                      </a:r>
                      <a:endParaRPr kumimoji="0" lang="en-IN" sz="2000" b="1" i="0" u="none" strike="noStrike" cap="none" normalizeH="0" baseline="0" dirty="0" smtClean="0">
                        <a:ln>
                          <a:noFill/>
                        </a:ln>
                        <a:solidFill>
                          <a:srgbClr val="000000"/>
                        </a:solidFill>
                        <a:effectLst/>
                        <a:latin typeface="Arial Narrow" pitchFamily="34" charset="0"/>
                        <a:cs typeface="Arial" charset="0"/>
                      </a:endParaRPr>
                    </a:p>
                  </a:txBody>
                  <a:tcPr marL="9525" marR="9525" marT="9525" marB="0" anchor="ctr" anchorCtr="1" horzOverflow="overflow">
                    <a:solidFill>
                      <a:schemeClr val="bg1"/>
                    </a:solidFill>
                  </a:tcPr>
                </a:tc>
              </a:tr>
              <a:tr h="389767">
                <a:tc>
                  <a:txBody>
                    <a:bodyPr/>
                    <a:lstStyle/>
                    <a:p>
                      <a:pPr marL="457200" marR="0" lvl="1" indent="0" algn="l" defTabSz="914400" rtl="0" eaLnBrk="1" fontAlgn="b" latinLnBrk="0" hangingPunct="1">
                        <a:lnSpc>
                          <a:spcPct val="100000"/>
                        </a:lnSpc>
                        <a:spcBef>
                          <a:spcPct val="0"/>
                        </a:spcBef>
                        <a:spcAft>
                          <a:spcPct val="0"/>
                        </a:spcAft>
                        <a:buClrTx/>
                        <a:buSzTx/>
                        <a:buFontTx/>
                        <a:buNone/>
                        <a:tabLst/>
                      </a:pPr>
                      <a:r>
                        <a:rPr kumimoji="0" lang="en-IN" sz="2000" b="1" u="none" strike="noStrike" cap="none" normalizeH="0" baseline="0" dirty="0" smtClean="0">
                          <a:ln>
                            <a:noFill/>
                          </a:ln>
                          <a:effectLst/>
                          <a:latin typeface="Arial Narrow" pitchFamily="34" charset="0"/>
                        </a:rPr>
                        <a:t>Field officers</a:t>
                      </a:r>
                      <a:endParaRPr kumimoji="0" lang="en-IN" sz="2000" b="1" i="0" u="none" strike="noStrike" cap="none" normalizeH="0" baseline="0" dirty="0" smtClean="0">
                        <a:ln>
                          <a:noFill/>
                        </a:ln>
                        <a:solidFill>
                          <a:srgbClr val="000000"/>
                        </a:solidFill>
                        <a:effectLst/>
                        <a:latin typeface="Arial Narrow" pitchFamily="34" charset="0"/>
                        <a:cs typeface="Arial" charset="0"/>
                      </a:endParaRPr>
                    </a:p>
                  </a:txBody>
                  <a:tcPr marL="9525" marR="9525" marT="9525" marB="0" anchor="b" horzOverflow="overflow"/>
                </a:tc>
                <a:tc>
                  <a:txBody>
                    <a:bodyPr/>
                    <a:lstStyle/>
                    <a:p>
                      <a:pPr marL="457200" marR="0" lvl="1" indent="0" algn="r" defTabSz="914400" rtl="0" eaLnBrk="1" fontAlgn="b"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Arial Narrow" pitchFamily="34" charset="0"/>
                        </a:rPr>
                        <a:t>224</a:t>
                      </a:r>
                      <a:endParaRPr kumimoji="0" lang="en-US" sz="2000" b="1" i="0" u="none" strike="noStrike" cap="none" normalizeH="0" baseline="0" dirty="0" smtClean="0">
                        <a:ln>
                          <a:noFill/>
                        </a:ln>
                        <a:solidFill>
                          <a:srgbClr val="000000"/>
                        </a:solidFill>
                        <a:effectLst/>
                        <a:latin typeface="Arial Narrow" pitchFamily="34" charset="0"/>
                        <a:cs typeface="Arial" charset="0"/>
                      </a:endParaRPr>
                    </a:p>
                  </a:txBody>
                  <a:tcPr marL="9525" marR="9525" marT="9525" marB="0" anchor="ctr" anchorCtr="1" horzOverflow="overflow"/>
                </a:tc>
              </a:tr>
              <a:tr h="389767">
                <a:tc>
                  <a:txBody>
                    <a:bodyPr/>
                    <a:lstStyle/>
                    <a:p>
                      <a:pPr marL="457200" marR="0" lvl="1" indent="0" algn="l" defTabSz="914400" rtl="0" eaLnBrk="1" fontAlgn="b" latinLnBrk="0" hangingPunct="1">
                        <a:lnSpc>
                          <a:spcPct val="100000"/>
                        </a:lnSpc>
                        <a:spcBef>
                          <a:spcPct val="0"/>
                        </a:spcBef>
                        <a:spcAft>
                          <a:spcPct val="0"/>
                        </a:spcAft>
                        <a:buClrTx/>
                        <a:buSzTx/>
                        <a:buFontTx/>
                        <a:buNone/>
                        <a:tabLst/>
                      </a:pPr>
                      <a:r>
                        <a:rPr kumimoji="0" lang="en-IN" sz="2000" b="1" u="none" strike="noStrike" cap="none" normalizeH="0" baseline="0" dirty="0" smtClean="0">
                          <a:ln>
                            <a:noFill/>
                          </a:ln>
                          <a:effectLst/>
                          <a:latin typeface="Arial Narrow" pitchFamily="34" charset="0"/>
                        </a:rPr>
                        <a:t>Call Centre Executives</a:t>
                      </a:r>
                      <a:endParaRPr kumimoji="0" lang="en-IN" sz="2000" b="1" i="0" u="none" strike="noStrike" cap="none" normalizeH="0" baseline="0" dirty="0" smtClean="0">
                        <a:ln>
                          <a:noFill/>
                        </a:ln>
                        <a:solidFill>
                          <a:srgbClr val="000000"/>
                        </a:solidFill>
                        <a:effectLst/>
                        <a:latin typeface="Arial Narrow" pitchFamily="34" charset="0"/>
                        <a:cs typeface="Arial" charset="0"/>
                      </a:endParaRPr>
                    </a:p>
                  </a:txBody>
                  <a:tcPr marL="9525" marR="9525" marT="9525" marB="0" anchor="b" horzOverflow="overflow">
                    <a:solidFill>
                      <a:schemeClr val="bg1"/>
                    </a:solidFill>
                  </a:tcPr>
                </a:tc>
                <a:tc>
                  <a:txBody>
                    <a:bodyPr/>
                    <a:lstStyle/>
                    <a:p>
                      <a:pPr marL="457200" marR="0" lvl="1" indent="0" algn="r" defTabSz="914400" rtl="0" eaLnBrk="1" fontAlgn="b"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Arial Narrow" pitchFamily="34" charset="0"/>
                        </a:rPr>
                        <a:t>126</a:t>
                      </a:r>
                      <a:endParaRPr kumimoji="0" lang="en-IN" sz="2000" b="1" i="0" u="none" strike="noStrike" cap="none" normalizeH="0" baseline="0" dirty="0" smtClean="0">
                        <a:ln>
                          <a:noFill/>
                        </a:ln>
                        <a:solidFill>
                          <a:srgbClr val="000000"/>
                        </a:solidFill>
                        <a:effectLst/>
                        <a:latin typeface="Arial Narrow" pitchFamily="34" charset="0"/>
                        <a:cs typeface="Arial" charset="0"/>
                      </a:endParaRPr>
                    </a:p>
                  </a:txBody>
                  <a:tcPr marL="9525" marR="9525" marT="9525" marB="0" anchor="ctr" anchorCtr="1" horzOverflow="overflow">
                    <a:solidFill>
                      <a:schemeClr val="bg1"/>
                    </a:solidFill>
                  </a:tcPr>
                </a:tc>
              </a:tr>
              <a:tr h="389767">
                <a:tc>
                  <a:txBody>
                    <a:bodyPr/>
                    <a:lstStyle/>
                    <a:p>
                      <a:pPr marL="457200" marR="0" lvl="1" indent="0" algn="l" defTabSz="914400" rtl="0" eaLnBrk="1" fontAlgn="b" latinLnBrk="0" hangingPunct="1">
                        <a:lnSpc>
                          <a:spcPct val="100000"/>
                        </a:lnSpc>
                        <a:spcBef>
                          <a:spcPct val="0"/>
                        </a:spcBef>
                        <a:spcAft>
                          <a:spcPct val="0"/>
                        </a:spcAft>
                        <a:buClrTx/>
                        <a:buSzTx/>
                        <a:buFontTx/>
                        <a:buNone/>
                        <a:tabLst/>
                      </a:pPr>
                      <a:r>
                        <a:rPr kumimoji="0" lang="en-IN" sz="2000" b="1" u="none" strike="noStrike" cap="none" normalizeH="0" baseline="0" dirty="0" smtClean="0">
                          <a:ln>
                            <a:noFill/>
                          </a:ln>
                          <a:effectLst/>
                          <a:latin typeface="Arial Narrow" pitchFamily="34" charset="0"/>
                        </a:rPr>
                        <a:t>Work Stations/Systems ( Computer, Servers)</a:t>
                      </a:r>
                      <a:endParaRPr kumimoji="0" lang="en-IN" sz="2000" b="1" i="0" u="none" strike="noStrike" cap="none" normalizeH="0" baseline="0" dirty="0" smtClean="0">
                        <a:ln>
                          <a:noFill/>
                        </a:ln>
                        <a:solidFill>
                          <a:srgbClr val="000000"/>
                        </a:solidFill>
                        <a:effectLst/>
                        <a:latin typeface="Arial Narrow" pitchFamily="34" charset="0"/>
                        <a:cs typeface="Arial" charset="0"/>
                      </a:endParaRPr>
                    </a:p>
                  </a:txBody>
                  <a:tcPr marL="9525" marR="9525" marT="9525" marB="0" anchor="b" horzOverflow="overflow"/>
                </a:tc>
                <a:tc>
                  <a:txBody>
                    <a:bodyPr/>
                    <a:lstStyle/>
                    <a:p>
                      <a:pPr marL="457200" marR="0" lvl="1" indent="0" algn="r" defTabSz="914400" rtl="0" eaLnBrk="1" fontAlgn="b" latinLnBrk="0" hangingPunct="1">
                        <a:lnSpc>
                          <a:spcPct val="100000"/>
                        </a:lnSpc>
                        <a:spcBef>
                          <a:spcPct val="0"/>
                        </a:spcBef>
                        <a:spcAft>
                          <a:spcPct val="0"/>
                        </a:spcAft>
                        <a:buClrTx/>
                        <a:buSzTx/>
                        <a:buFontTx/>
                        <a:buNone/>
                        <a:tabLst/>
                      </a:pPr>
                      <a:r>
                        <a:rPr kumimoji="0" lang="en-IN" sz="2000" b="1" u="none" strike="noStrike" cap="none" normalizeH="0" baseline="0" dirty="0" smtClean="0">
                          <a:ln>
                            <a:noFill/>
                          </a:ln>
                          <a:effectLst/>
                          <a:latin typeface="Arial Narrow" pitchFamily="34" charset="0"/>
                        </a:rPr>
                        <a:t>350</a:t>
                      </a:r>
                      <a:endParaRPr kumimoji="0" lang="en-IN" sz="2000" b="1" i="0" u="none" strike="noStrike" cap="none" normalizeH="0" baseline="0" dirty="0" smtClean="0">
                        <a:ln>
                          <a:noFill/>
                        </a:ln>
                        <a:solidFill>
                          <a:srgbClr val="000000"/>
                        </a:solidFill>
                        <a:effectLst/>
                        <a:latin typeface="Arial Narrow" pitchFamily="34" charset="0"/>
                        <a:cs typeface="Arial" charset="0"/>
                      </a:endParaRPr>
                    </a:p>
                  </a:txBody>
                  <a:tcPr marL="9525" marR="9525" marT="9525" marB="0" anchor="ctr" anchorCtr="1" horzOverflow="overflow"/>
                </a:tc>
              </a:tr>
              <a:tr h="389767">
                <a:tc>
                  <a:txBody>
                    <a:bodyPr/>
                    <a:lstStyle/>
                    <a:p>
                      <a:pPr marL="457200" marR="0" lvl="1" indent="0" algn="l" defTabSz="914400" rtl="0" eaLnBrk="1" fontAlgn="b" latinLnBrk="0" hangingPunct="1">
                        <a:lnSpc>
                          <a:spcPct val="100000"/>
                        </a:lnSpc>
                        <a:spcBef>
                          <a:spcPct val="0"/>
                        </a:spcBef>
                        <a:spcAft>
                          <a:spcPct val="0"/>
                        </a:spcAft>
                        <a:buClrTx/>
                        <a:buSzTx/>
                        <a:buFontTx/>
                        <a:buNone/>
                        <a:tabLst/>
                      </a:pPr>
                      <a:r>
                        <a:rPr kumimoji="0" lang="en-IN" sz="2000" b="1" u="none" strike="noStrike" cap="none" normalizeH="0" baseline="0" dirty="0" smtClean="0">
                          <a:ln>
                            <a:noFill/>
                          </a:ln>
                          <a:effectLst/>
                          <a:latin typeface="Arial Narrow" pitchFamily="34" charset="0"/>
                        </a:rPr>
                        <a:t>Total Bandwidth Usage</a:t>
                      </a:r>
                      <a:endParaRPr kumimoji="0" lang="en-IN" sz="2000" b="1" i="0" u="none" strike="noStrike" cap="none" normalizeH="0" baseline="0" dirty="0" smtClean="0">
                        <a:ln>
                          <a:noFill/>
                        </a:ln>
                        <a:solidFill>
                          <a:srgbClr val="000000"/>
                        </a:solidFill>
                        <a:effectLst/>
                        <a:latin typeface="Arial Narrow" pitchFamily="34" charset="0"/>
                        <a:cs typeface="Arial" charset="0"/>
                      </a:endParaRPr>
                    </a:p>
                  </a:txBody>
                  <a:tcPr marL="9525" marR="9525" marT="9525" marB="0" anchor="b" horzOverflow="overflow">
                    <a:solidFill>
                      <a:schemeClr val="bg1"/>
                    </a:solidFill>
                  </a:tcPr>
                </a:tc>
                <a:tc>
                  <a:txBody>
                    <a:bodyPr/>
                    <a:lstStyle/>
                    <a:p>
                      <a:pPr marL="457200" marR="0" lvl="1" indent="0" algn="r" defTabSz="914400" rtl="0" eaLnBrk="1" fontAlgn="b" latinLnBrk="0" hangingPunct="1">
                        <a:lnSpc>
                          <a:spcPct val="100000"/>
                        </a:lnSpc>
                        <a:spcBef>
                          <a:spcPct val="0"/>
                        </a:spcBef>
                        <a:spcAft>
                          <a:spcPct val="0"/>
                        </a:spcAft>
                        <a:buClrTx/>
                        <a:buSzTx/>
                        <a:buFontTx/>
                        <a:buNone/>
                        <a:tabLst/>
                      </a:pPr>
                      <a:r>
                        <a:rPr kumimoji="0" lang="en-IN" sz="2000" b="1" u="none" strike="noStrike" cap="none" normalizeH="0" baseline="0" dirty="0" smtClean="0">
                          <a:ln>
                            <a:noFill/>
                          </a:ln>
                          <a:effectLst/>
                          <a:latin typeface="Arial Narrow" pitchFamily="34" charset="0"/>
                        </a:rPr>
                        <a:t>68 mbps</a:t>
                      </a:r>
                      <a:endParaRPr kumimoji="0" lang="en-IN" sz="2000" b="1" i="0" u="none" strike="noStrike" cap="none" normalizeH="0" baseline="0" dirty="0" smtClean="0">
                        <a:ln>
                          <a:noFill/>
                        </a:ln>
                        <a:solidFill>
                          <a:srgbClr val="000000"/>
                        </a:solidFill>
                        <a:effectLst/>
                        <a:latin typeface="Arial Narrow" pitchFamily="34" charset="0"/>
                        <a:cs typeface="Arial" charset="0"/>
                      </a:endParaRPr>
                    </a:p>
                  </a:txBody>
                  <a:tcPr marL="9525" marR="9525" marT="9525" marB="0" anchor="ctr" anchorCtr="1" horzOverflow="overflow">
                    <a:solidFill>
                      <a:schemeClr val="bg1"/>
                    </a:solidFill>
                  </a:tcPr>
                </a:tc>
              </a:tr>
              <a:tr h="1346785">
                <a:tc>
                  <a:txBody>
                    <a:bodyPr/>
                    <a:lstStyle/>
                    <a:p>
                      <a:pPr marL="457200" marR="0" lvl="1" indent="0" algn="l" defTabSz="914400" rtl="0" eaLnBrk="1" fontAlgn="b"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Arial Narrow" pitchFamily="34" charset="0"/>
                        </a:rPr>
                        <a:t>Application Server ,Web server ,Data Base Server, File Server ,Back up server for Application server and Web server ,Back up server for data base server, Application server cluster ,Web server cluster</a:t>
                      </a:r>
                      <a:endParaRPr kumimoji="0" lang="en-IN" sz="2000" b="1" i="0" u="none" strike="noStrike" cap="none" normalizeH="0" baseline="0" dirty="0" smtClean="0">
                        <a:ln>
                          <a:noFill/>
                        </a:ln>
                        <a:solidFill>
                          <a:srgbClr val="000000"/>
                        </a:solidFill>
                        <a:effectLst/>
                        <a:latin typeface="Arial Narrow" pitchFamily="34" charset="0"/>
                        <a:cs typeface="Arial" charset="0"/>
                      </a:endParaRPr>
                    </a:p>
                  </a:txBody>
                  <a:tcPr marL="9525" marR="9525" marT="9525" marB="0" anchor="b" horzOverflow="overflow"/>
                </a:tc>
                <a:tc>
                  <a:txBody>
                    <a:bodyPr/>
                    <a:lstStyle/>
                    <a:p>
                      <a:pPr marL="457200" marR="0" lvl="1" indent="0" algn="r" defTabSz="914400" rtl="0" eaLnBrk="1" fontAlgn="b" latinLnBrk="0" hangingPunct="1">
                        <a:lnSpc>
                          <a:spcPct val="100000"/>
                        </a:lnSpc>
                        <a:spcBef>
                          <a:spcPct val="0"/>
                        </a:spcBef>
                        <a:spcAft>
                          <a:spcPct val="0"/>
                        </a:spcAft>
                        <a:buClrTx/>
                        <a:buSzTx/>
                        <a:buFontTx/>
                        <a:buNone/>
                        <a:tabLst/>
                      </a:pPr>
                      <a:r>
                        <a:rPr kumimoji="0" lang="en-IN" sz="2000" b="1" u="none" strike="noStrike" cap="none" normalizeH="0" baseline="0" smtClean="0">
                          <a:ln>
                            <a:noFill/>
                          </a:ln>
                          <a:effectLst/>
                          <a:latin typeface="Arial Narrow" pitchFamily="34" charset="0"/>
                        </a:rPr>
                        <a:t>1 each</a:t>
                      </a:r>
                      <a:endParaRPr kumimoji="0" lang="en-IN" sz="2000" b="1" i="0" u="none" strike="noStrike" cap="none" normalizeH="0" baseline="0" smtClean="0">
                        <a:ln>
                          <a:noFill/>
                        </a:ln>
                        <a:solidFill>
                          <a:srgbClr val="000000"/>
                        </a:solidFill>
                        <a:effectLst/>
                        <a:latin typeface="Arial Narrow" pitchFamily="34" charset="0"/>
                        <a:cs typeface="Arial" charset="0"/>
                      </a:endParaRPr>
                    </a:p>
                  </a:txBody>
                  <a:tcPr marL="9525" marR="9525" marT="9525" marB="0" anchor="ctr" anchorCtr="1" horzOverflow="overflow"/>
                </a:tc>
              </a:tr>
              <a:tr h="389767">
                <a:tc>
                  <a:txBody>
                    <a:bodyPr/>
                    <a:lstStyle/>
                    <a:p>
                      <a:pPr marL="457200" marR="0" lvl="1" indent="0" algn="l" defTabSz="914400" rtl="0" eaLnBrk="1" fontAlgn="b" latinLnBrk="0" hangingPunct="1">
                        <a:lnSpc>
                          <a:spcPct val="100000"/>
                        </a:lnSpc>
                        <a:spcBef>
                          <a:spcPct val="0"/>
                        </a:spcBef>
                        <a:spcAft>
                          <a:spcPct val="0"/>
                        </a:spcAft>
                        <a:buClrTx/>
                        <a:buSzTx/>
                        <a:buFontTx/>
                        <a:buNone/>
                        <a:tabLst/>
                      </a:pPr>
                      <a:r>
                        <a:rPr kumimoji="0" lang="en-IN" sz="2000" b="1" u="none" strike="noStrike" cap="none" normalizeH="0" baseline="0" dirty="0" smtClean="0">
                          <a:ln>
                            <a:noFill/>
                          </a:ln>
                          <a:effectLst/>
                          <a:latin typeface="Arial Narrow" pitchFamily="34" charset="0"/>
                        </a:rPr>
                        <a:t>TCS Professionals</a:t>
                      </a:r>
                      <a:endParaRPr kumimoji="0" lang="en-IN" sz="2000" b="1" i="0" u="none" strike="noStrike" cap="none" normalizeH="0" baseline="0" dirty="0" smtClean="0">
                        <a:ln>
                          <a:noFill/>
                        </a:ln>
                        <a:solidFill>
                          <a:srgbClr val="000000"/>
                        </a:solidFill>
                        <a:effectLst/>
                        <a:latin typeface="Arial Narrow" pitchFamily="34" charset="0"/>
                        <a:cs typeface="Arial" charset="0"/>
                      </a:endParaRPr>
                    </a:p>
                  </a:txBody>
                  <a:tcPr marL="9525" marR="9525" marT="9525" marB="0" anchor="b" horzOverflow="overflow">
                    <a:solidFill>
                      <a:schemeClr val="bg1"/>
                    </a:solidFill>
                  </a:tcPr>
                </a:tc>
                <a:tc>
                  <a:txBody>
                    <a:bodyPr/>
                    <a:lstStyle/>
                    <a:p>
                      <a:pPr marL="457200" marR="0" lvl="1" indent="0" algn="r" defTabSz="914400" rtl="0" eaLnBrk="1" fontAlgn="b" latinLnBrk="0" hangingPunct="1">
                        <a:lnSpc>
                          <a:spcPct val="100000"/>
                        </a:lnSpc>
                        <a:spcBef>
                          <a:spcPct val="0"/>
                        </a:spcBef>
                        <a:spcAft>
                          <a:spcPct val="0"/>
                        </a:spcAft>
                        <a:buClrTx/>
                        <a:buSzTx/>
                        <a:buFontTx/>
                        <a:buNone/>
                        <a:tabLst/>
                      </a:pPr>
                      <a:r>
                        <a:rPr kumimoji="0" lang="en-IN" sz="2000" b="1" u="none" strike="noStrike" cap="none" normalizeH="0" baseline="0" dirty="0" smtClean="0">
                          <a:ln>
                            <a:noFill/>
                          </a:ln>
                          <a:effectLst/>
                          <a:latin typeface="Arial Narrow" pitchFamily="34" charset="0"/>
                        </a:rPr>
                        <a:t>38</a:t>
                      </a:r>
                      <a:endParaRPr kumimoji="0" lang="en-IN" sz="2000" b="1" i="0" u="none" strike="noStrike" cap="none" normalizeH="0" baseline="0" dirty="0" smtClean="0">
                        <a:ln>
                          <a:noFill/>
                        </a:ln>
                        <a:solidFill>
                          <a:srgbClr val="000000"/>
                        </a:solidFill>
                        <a:effectLst/>
                        <a:latin typeface="Arial Narrow" pitchFamily="34" charset="0"/>
                        <a:cs typeface="Arial" charset="0"/>
                      </a:endParaRPr>
                    </a:p>
                  </a:txBody>
                  <a:tcPr marL="9525" marR="9525" marT="9525" marB="0" anchor="ctr" anchorCtr="1" horzOverflow="overflow">
                    <a:solidFill>
                      <a:schemeClr val="bg1"/>
                    </a:solidFill>
                  </a:tcPr>
                </a:tc>
              </a:tr>
            </a:tbl>
          </a:graphicData>
        </a:graphic>
      </p:graphicFrame>
      <p:sp>
        <p:nvSpPr>
          <p:cNvPr id="4" name="Pentagon 3"/>
          <p:cNvSpPr/>
          <p:nvPr/>
        </p:nvSpPr>
        <p:spPr>
          <a:xfrm>
            <a:off x="0" y="0"/>
            <a:ext cx="6858000" cy="500063"/>
          </a:xfrm>
          <a:prstGeom prst="homePlate">
            <a:avLst/>
          </a:prstGeom>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sz="2000" b="1" dirty="0">
                <a:solidFill>
                  <a:schemeClr val="bg1"/>
                </a:solidFill>
              </a:rPr>
              <a:t>Infrastructure and Manpower</a:t>
            </a:r>
            <a:endParaRPr lang="en-US" sz="2000" dirty="0">
              <a:solidFill>
                <a:schemeClr val="bg1"/>
              </a:solidFill>
            </a:endParaRPr>
          </a:p>
        </p:txBody>
      </p:sp>
      <p:pic>
        <p:nvPicPr>
          <p:cNvPr id="5" name="Picture 4" descr="logo1.gif"/>
          <p:cNvPicPr>
            <a:picLocks noChangeAspect="1"/>
          </p:cNvPicPr>
          <p:nvPr/>
        </p:nvPicPr>
        <p:blipFill>
          <a:blip r:embed="rId3" cstate="print"/>
          <a:stretch>
            <a:fillRect/>
          </a:stretch>
        </p:blipFill>
        <p:spPr>
          <a:xfrm>
            <a:off x="8362390" y="40341"/>
            <a:ext cx="714375" cy="771525"/>
          </a:xfrm>
          <a:prstGeom prst="rect">
            <a:avLst/>
          </a:prstGeom>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lowchart: Alternate Process 2"/>
          <p:cNvSpPr/>
          <p:nvPr/>
        </p:nvSpPr>
        <p:spPr>
          <a:xfrm>
            <a:off x="1052129" y="1643432"/>
            <a:ext cx="2216697" cy="775828"/>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BPL records</a:t>
            </a:r>
            <a:endParaRPr lang="en-US" b="1" dirty="0"/>
          </a:p>
        </p:txBody>
      </p:sp>
      <p:sp>
        <p:nvSpPr>
          <p:cNvPr id="4" name="Flowchart: Alternate Process 3"/>
          <p:cNvSpPr/>
          <p:nvPr/>
        </p:nvSpPr>
        <p:spPr>
          <a:xfrm>
            <a:off x="3324246" y="1643432"/>
            <a:ext cx="2452254" cy="761973"/>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Hospital Empanelment</a:t>
            </a:r>
            <a:endParaRPr lang="en-US" b="1" dirty="0"/>
          </a:p>
        </p:txBody>
      </p:sp>
      <p:sp>
        <p:nvSpPr>
          <p:cNvPr id="5" name="Flowchart: Alternate Process 4"/>
          <p:cNvSpPr/>
          <p:nvPr/>
        </p:nvSpPr>
        <p:spPr>
          <a:xfrm>
            <a:off x="5831920" y="1643433"/>
            <a:ext cx="2202901" cy="761972"/>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Medical Camps</a:t>
            </a:r>
            <a:endParaRPr lang="en-US" b="1" dirty="0"/>
          </a:p>
        </p:txBody>
      </p:sp>
      <p:sp>
        <p:nvSpPr>
          <p:cNvPr id="6" name="Flowchart: Alternate Process 5"/>
          <p:cNvSpPr/>
          <p:nvPr/>
        </p:nvSpPr>
        <p:spPr>
          <a:xfrm>
            <a:off x="1052129" y="2474708"/>
            <a:ext cx="2202837" cy="775851"/>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Registrations</a:t>
            </a:r>
            <a:endParaRPr lang="en-US" b="1" dirty="0"/>
          </a:p>
        </p:txBody>
      </p:sp>
      <p:sp>
        <p:nvSpPr>
          <p:cNvPr id="7" name="Flowchart: Alternate Process 6"/>
          <p:cNvSpPr/>
          <p:nvPr/>
        </p:nvSpPr>
        <p:spPr>
          <a:xfrm>
            <a:off x="3310386" y="2446998"/>
            <a:ext cx="2452254" cy="803561"/>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Pre Authorization</a:t>
            </a:r>
            <a:endParaRPr lang="en-US" b="1" dirty="0"/>
          </a:p>
        </p:txBody>
      </p:sp>
      <p:sp>
        <p:nvSpPr>
          <p:cNvPr id="8" name="Flowchart: Alternate Process 7"/>
          <p:cNvSpPr/>
          <p:nvPr/>
        </p:nvSpPr>
        <p:spPr>
          <a:xfrm>
            <a:off x="5818060" y="2460853"/>
            <a:ext cx="2202907" cy="761997"/>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Case Inventory</a:t>
            </a:r>
            <a:endParaRPr lang="en-US" b="1" dirty="0"/>
          </a:p>
        </p:txBody>
      </p:sp>
      <p:sp>
        <p:nvSpPr>
          <p:cNvPr id="9" name="Flowchart: Alternate Process 8"/>
          <p:cNvSpPr/>
          <p:nvPr/>
        </p:nvSpPr>
        <p:spPr>
          <a:xfrm>
            <a:off x="1024421" y="3306009"/>
            <a:ext cx="2258255" cy="775822"/>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Drug Distribution</a:t>
            </a:r>
            <a:endParaRPr lang="en-US" b="1" dirty="0"/>
          </a:p>
        </p:txBody>
      </p:sp>
      <p:sp>
        <p:nvSpPr>
          <p:cNvPr id="10" name="Flowchart: Alternate Process 9"/>
          <p:cNvSpPr/>
          <p:nvPr/>
        </p:nvSpPr>
        <p:spPr>
          <a:xfrm>
            <a:off x="3338096" y="3292117"/>
            <a:ext cx="2452254" cy="762000"/>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Claims</a:t>
            </a:r>
            <a:endParaRPr lang="en-US" b="1" dirty="0"/>
          </a:p>
        </p:txBody>
      </p:sp>
      <p:sp>
        <p:nvSpPr>
          <p:cNvPr id="11" name="Flowchart: Alternate Process 10"/>
          <p:cNvSpPr/>
          <p:nvPr/>
        </p:nvSpPr>
        <p:spPr>
          <a:xfrm>
            <a:off x="5845770" y="3278299"/>
            <a:ext cx="2175197" cy="761960"/>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Online Payments</a:t>
            </a:r>
            <a:endParaRPr lang="en-US" b="1" dirty="0"/>
          </a:p>
        </p:txBody>
      </p:sp>
      <p:sp>
        <p:nvSpPr>
          <p:cNvPr id="21" name="Flowchart: Alternate Process 20"/>
          <p:cNvSpPr/>
          <p:nvPr/>
        </p:nvSpPr>
        <p:spPr>
          <a:xfrm>
            <a:off x="1038276" y="4151182"/>
            <a:ext cx="2230545" cy="720321"/>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Reports-MIS</a:t>
            </a:r>
            <a:endParaRPr lang="en-US" b="1" dirty="0"/>
          </a:p>
        </p:txBody>
      </p:sp>
      <p:sp>
        <p:nvSpPr>
          <p:cNvPr id="22" name="Flowchart: Alternate Process 21"/>
          <p:cNvSpPr/>
          <p:nvPr/>
        </p:nvSpPr>
        <p:spPr>
          <a:xfrm>
            <a:off x="3324241" y="4109617"/>
            <a:ext cx="2452254" cy="761973"/>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Call Center</a:t>
            </a:r>
            <a:endParaRPr lang="en-US" b="1" dirty="0"/>
          </a:p>
        </p:txBody>
      </p:sp>
      <p:sp>
        <p:nvSpPr>
          <p:cNvPr id="23" name="Flowchart: Alternate Process 22"/>
          <p:cNvSpPr/>
          <p:nvPr/>
        </p:nvSpPr>
        <p:spPr>
          <a:xfrm>
            <a:off x="5831915" y="4095763"/>
            <a:ext cx="2175197" cy="761972"/>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E Mail</a:t>
            </a:r>
            <a:endParaRPr lang="en-US" b="1" dirty="0"/>
          </a:p>
        </p:txBody>
      </p:sp>
      <p:sp>
        <p:nvSpPr>
          <p:cNvPr id="24" name="Flowchart: Alternate Process 23"/>
          <p:cNvSpPr/>
          <p:nvPr/>
        </p:nvSpPr>
        <p:spPr>
          <a:xfrm>
            <a:off x="1038276" y="4954748"/>
            <a:ext cx="2216686" cy="706459"/>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Feedback</a:t>
            </a:r>
            <a:endParaRPr lang="en-US" b="1" dirty="0"/>
          </a:p>
        </p:txBody>
      </p:sp>
      <p:sp>
        <p:nvSpPr>
          <p:cNvPr id="25" name="Flowchart: Alternate Process 24"/>
          <p:cNvSpPr/>
          <p:nvPr/>
        </p:nvSpPr>
        <p:spPr>
          <a:xfrm>
            <a:off x="3310381" y="4940894"/>
            <a:ext cx="2452254" cy="748024"/>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Accounts</a:t>
            </a:r>
            <a:endParaRPr lang="en-US" b="1" dirty="0"/>
          </a:p>
        </p:txBody>
      </p:sp>
      <p:sp>
        <p:nvSpPr>
          <p:cNvPr id="26" name="Flowchart: Alternate Process 25"/>
          <p:cNvSpPr/>
          <p:nvPr/>
        </p:nvSpPr>
        <p:spPr>
          <a:xfrm>
            <a:off x="5818055" y="4927040"/>
            <a:ext cx="2216766" cy="761997"/>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Admin</a:t>
            </a:r>
            <a:endParaRPr lang="en-US" b="1" dirty="0"/>
          </a:p>
        </p:txBody>
      </p:sp>
      <p:sp>
        <p:nvSpPr>
          <p:cNvPr id="30" name="Flowchart: Alternate Process 29"/>
          <p:cNvSpPr/>
          <p:nvPr/>
        </p:nvSpPr>
        <p:spPr>
          <a:xfrm>
            <a:off x="983674" y="789708"/>
            <a:ext cx="7038108" cy="743258"/>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bg1"/>
                </a:solidFill>
              </a:rPr>
              <a:t>www.aarogyasri.org</a:t>
            </a:r>
            <a:endParaRPr lang="en-US" sz="2400" b="1" dirty="0">
              <a:solidFill>
                <a:schemeClr val="bg1"/>
              </a:solidFill>
            </a:endParaRPr>
          </a:p>
        </p:txBody>
      </p:sp>
      <p:sp>
        <p:nvSpPr>
          <p:cNvPr id="34" name="Flowchart: Document 33"/>
          <p:cNvSpPr/>
          <p:nvPr/>
        </p:nvSpPr>
        <p:spPr>
          <a:xfrm>
            <a:off x="1" y="5816465"/>
            <a:ext cx="9143999" cy="526473"/>
          </a:xfrm>
          <a:prstGeom prst="flowChartDocumen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600" b="1" dirty="0">
                <a:solidFill>
                  <a:schemeClr val="bg1"/>
                </a:solidFill>
                <a:cs typeface="Arial" pitchFamily="34" charset="0"/>
              </a:rPr>
              <a:t>Complex Application &gt; Simple to Use &gt; Quick &amp; Quality service   </a:t>
            </a:r>
          </a:p>
        </p:txBody>
      </p:sp>
      <p:sp>
        <p:nvSpPr>
          <p:cNvPr id="35" name="Pentagon 34"/>
          <p:cNvSpPr/>
          <p:nvPr/>
        </p:nvSpPr>
        <p:spPr>
          <a:xfrm>
            <a:off x="0" y="0"/>
            <a:ext cx="4948238" cy="457200"/>
          </a:xfrm>
          <a:prstGeom prst="homePlate">
            <a:avLst/>
          </a:prstGeom>
        </p:spPr>
        <p:style>
          <a:lnRef idx="1">
            <a:schemeClr val="accent1"/>
          </a:lnRef>
          <a:fillRef idx="3">
            <a:schemeClr val="accent1"/>
          </a:fillRef>
          <a:effectRef idx="2">
            <a:schemeClr val="accent1"/>
          </a:effectRef>
          <a:fontRef idx="minor">
            <a:schemeClr val="lt1"/>
          </a:fontRef>
        </p:style>
        <p:txBody>
          <a:bodyPr anchor="ctr"/>
          <a:lstStyle/>
          <a:p>
            <a:pPr>
              <a:lnSpc>
                <a:spcPct val="115000"/>
              </a:lnSpc>
              <a:defRPr/>
            </a:pPr>
            <a:r>
              <a:rPr lang="en-US" altLang="zh-CN" sz="1600" b="1" dirty="0">
                <a:solidFill>
                  <a:schemeClr val="bg1"/>
                </a:solidFill>
              </a:rPr>
              <a:t>COMPREHENSIVE SOLUTION</a:t>
            </a:r>
          </a:p>
        </p:txBody>
      </p:sp>
      <p:pic>
        <p:nvPicPr>
          <p:cNvPr id="20" name="Picture 19" descr="logo1.gif"/>
          <p:cNvPicPr>
            <a:picLocks noChangeAspect="1"/>
          </p:cNvPicPr>
          <p:nvPr/>
        </p:nvPicPr>
        <p:blipFill>
          <a:blip r:embed="rId2" cstate="print"/>
          <a:stretch>
            <a:fillRect/>
          </a:stretch>
        </p:blipFill>
        <p:spPr>
          <a:xfrm>
            <a:off x="8362390" y="40341"/>
            <a:ext cx="714375" cy="77152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heckerboard(across)">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0-#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0-#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0-#ppt_w/2"/>
                                          </p:val>
                                        </p:tav>
                                        <p:tav tm="100000">
                                          <p:val>
                                            <p:strVal val="#ppt_x"/>
                                          </p:val>
                                        </p:tav>
                                      </p:tavLst>
                                    </p:anim>
                                    <p:anim calcmode="lin" valueType="num">
                                      <p:cBhvr additive="base">
                                        <p:cTn id="33" dur="500" fill="hold"/>
                                        <p:tgtEl>
                                          <p:spTgt spid="6"/>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0-#ppt_w/2"/>
                                          </p:val>
                                        </p:tav>
                                        <p:tav tm="100000">
                                          <p:val>
                                            <p:strVal val="#ppt_x"/>
                                          </p:val>
                                        </p:tav>
                                      </p:tavLst>
                                    </p:anim>
                                    <p:anim calcmode="lin" valueType="num">
                                      <p:cBhvr additive="base">
                                        <p:cTn id="37" dur="500" fill="hold"/>
                                        <p:tgtEl>
                                          <p:spTgt spid="7"/>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0-#ppt_w/2"/>
                                          </p:val>
                                        </p:tav>
                                        <p:tav tm="100000">
                                          <p:val>
                                            <p:strVal val="#ppt_x"/>
                                          </p:val>
                                        </p:tav>
                                      </p:tavLst>
                                    </p:anim>
                                    <p:anim calcmode="lin" valueType="num">
                                      <p:cBhvr additive="base">
                                        <p:cTn id="41"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0-#ppt_w/2"/>
                                          </p:val>
                                        </p:tav>
                                        <p:tav tm="100000">
                                          <p:val>
                                            <p:strVal val="#ppt_x"/>
                                          </p:val>
                                        </p:tav>
                                      </p:tavLst>
                                    </p:anim>
                                    <p:anim calcmode="lin" valueType="num">
                                      <p:cBhvr additive="base">
                                        <p:cTn id="47" dur="500" fill="hold"/>
                                        <p:tgtEl>
                                          <p:spTgt spid="9"/>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500" fill="hold"/>
                                        <p:tgtEl>
                                          <p:spTgt spid="10"/>
                                        </p:tgtEl>
                                        <p:attrNameLst>
                                          <p:attrName>ppt_x</p:attrName>
                                        </p:attrNameLst>
                                      </p:cBhvr>
                                      <p:tavLst>
                                        <p:tav tm="0">
                                          <p:val>
                                            <p:strVal val="0-#ppt_w/2"/>
                                          </p:val>
                                        </p:tav>
                                        <p:tav tm="100000">
                                          <p:val>
                                            <p:strVal val="#ppt_x"/>
                                          </p:val>
                                        </p:tav>
                                      </p:tavLst>
                                    </p:anim>
                                    <p:anim calcmode="lin" valueType="num">
                                      <p:cBhvr additive="base">
                                        <p:cTn id="51" dur="500" fill="hold"/>
                                        <p:tgtEl>
                                          <p:spTgt spid="10"/>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500" fill="hold"/>
                                        <p:tgtEl>
                                          <p:spTgt spid="11"/>
                                        </p:tgtEl>
                                        <p:attrNameLst>
                                          <p:attrName>ppt_x</p:attrName>
                                        </p:attrNameLst>
                                      </p:cBhvr>
                                      <p:tavLst>
                                        <p:tav tm="0">
                                          <p:val>
                                            <p:strVal val="0-#ppt_w/2"/>
                                          </p:val>
                                        </p:tav>
                                        <p:tav tm="100000">
                                          <p:val>
                                            <p:strVal val="#ppt_x"/>
                                          </p:val>
                                        </p:tav>
                                      </p:tavLst>
                                    </p:anim>
                                    <p:anim calcmode="lin" valueType="num">
                                      <p:cBhvr additive="base">
                                        <p:cTn id="55"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additive="base">
                                        <p:cTn id="60" dur="500" fill="hold"/>
                                        <p:tgtEl>
                                          <p:spTgt spid="21"/>
                                        </p:tgtEl>
                                        <p:attrNameLst>
                                          <p:attrName>ppt_x</p:attrName>
                                        </p:attrNameLst>
                                      </p:cBhvr>
                                      <p:tavLst>
                                        <p:tav tm="0">
                                          <p:val>
                                            <p:strVal val="0-#ppt_w/2"/>
                                          </p:val>
                                        </p:tav>
                                        <p:tav tm="100000">
                                          <p:val>
                                            <p:strVal val="#ppt_x"/>
                                          </p:val>
                                        </p:tav>
                                      </p:tavLst>
                                    </p:anim>
                                    <p:anim calcmode="lin" valueType="num">
                                      <p:cBhvr additive="base">
                                        <p:cTn id="61" dur="500" fill="hold"/>
                                        <p:tgtEl>
                                          <p:spTgt spid="21"/>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additive="base">
                                        <p:cTn id="64" dur="500" fill="hold"/>
                                        <p:tgtEl>
                                          <p:spTgt spid="22"/>
                                        </p:tgtEl>
                                        <p:attrNameLst>
                                          <p:attrName>ppt_x</p:attrName>
                                        </p:attrNameLst>
                                      </p:cBhvr>
                                      <p:tavLst>
                                        <p:tav tm="0">
                                          <p:val>
                                            <p:strVal val="0-#ppt_w/2"/>
                                          </p:val>
                                        </p:tav>
                                        <p:tav tm="100000">
                                          <p:val>
                                            <p:strVal val="#ppt_x"/>
                                          </p:val>
                                        </p:tav>
                                      </p:tavLst>
                                    </p:anim>
                                    <p:anim calcmode="lin" valueType="num">
                                      <p:cBhvr additive="base">
                                        <p:cTn id="65" dur="500" fill="hold"/>
                                        <p:tgtEl>
                                          <p:spTgt spid="22"/>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additive="base">
                                        <p:cTn id="68" dur="500" fill="hold"/>
                                        <p:tgtEl>
                                          <p:spTgt spid="23"/>
                                        </p:tgtEl>
                                        <p:attrNameLst>
                                          <p:attrName>ppt_x</p:attrName>
                                        </p:attrNameLst>
                                      </p:cBhvr>
                                      <p:tavLst>
                                        <p:tav tm="0">
                                          <p:val>
                                            <p:strVal val="0-#ppt_w/2"/>
                                          </p:val>
                                        </p:tav>
                                        <p:tav tm="100000">
                                          <p:val>
                                            <p:strVal val="#ppt_x"/>
                                          </p:val>
                                        </p:tav>
                                      </p:tavLst>
                                    </p:anim>
                                    <p:anim calcmode="lin" valueType="num">
                                      <p:cBhvr additive="base">
                                        <p:cTn id="69"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8" fill="hold" grpId="0" nodeType="click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additive="base">
                                        <p:cTn id="74" dur="500" fill="hold"/>
                                        <p:tgtEl>
                                          <p:spTgt spid="24"/>
                                        </p:tgtEl>
                                        <p:attrNameLst>
                                          <p:attrName>ppt_x</p:attrName>
                                        </p:attrNameLst>
                                      </p:cBhvr>
                                      <p:tavLst>
                                        <p:tav tm="0">
                                          <p:val>
                                            <p:strVal val="0-#ppt_w/2"/>
                                          </p:val>
                                        </p:tav>
                                        <p:tav tm="100000">
                                          <p:val>
                                            <p:strVal val="#ppt_x"/>
                                          </p:val>
                                        </p:tav>
                                      </p:tavLst>
                                    </p:anim>
                                    <p:anim calcmode="lin" valueType="num">
                                      <p:cBhvr additive="base">
                                        <p:cTn id="75" dur="500" fill="hold"/>
                                        <p:tgtEl>
                                          <p:spTgt spid="24"/>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additive="base">
                                        <p:cTn id="78" dur="500" fill="hold"/>
                                        <p:tgtEl>
                                          <p:spTgt spid="25"/>
                                        </p:tgtEl>
                                        <p:attrNameLst>
                                          <p:attrName>ppt_x</p:attrName>
                                        </p:attrNameLst>
                                      </p:cBhvr>
                                      <p:tavLst>
                                        <p:tav tm="0">
                                          <p:val>
                                            <p:strVal val="0-#ppt_w/2"/>
                                          </p:val>
                                        </p:tav>
                                        <p:tav tm="100000">
                                          <p:val>
                                            <p:strVal val="#ppt_x"/>
                                          </p:val>
                                        </p:tav>
                                      </p:tavLst>
                                    </p:anim>
                                    <p:anim calcmode="lin" valueType="num">
                                      <p:cBhvr additive="base">
                                        <p:cTn id="79" dur="500" fill="hold"/>
                                        <p:tgtEl>
                                          <p:spTgt spid="25"/>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additive="base">
                                        <p:cTn id="82" dur="500" fill="hold"/>
                                        <p:tgtEl>
                                          <p:spTgt spid="26"/>
                                        </p:tgtEl>
                                        <p:attrNameLst>
                                          <p:attrName>ppt_x</p:attrName>
                                        </p:attrNameLst>
                                      </p:cBhvr>
                                      <p:tavLst>
                                        <p:tav tm="0">
                                          <p:val>
                                            <p:strVal val="0-#ppt_w/2"/>
                                          </p:val>
                                        </p:tav>
                                        <p:tav tm="100000">
                                          <p:val>
                                            <p:strVal val="#ppt_x"/>
                                          </p:val>
                                        </p:tav>
                                      </p:tavLst>
                                    </p:anim>
                                    <p:anim calcmode="lin" valueType="num">
                                      <p:cBhvr additive="base">
                                        <p:cTn id="83"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21" grpId="0" animBg="1"/>
      <p:bldP spid="22" grpId="0" animBg="1"/>
      <p:bldP spid="23" grpId="0" animBg="1"/>
      <p:bldP spid="24" grpId="0" animBg="1"/>
      <p:bldP spid="25" grpId="0" animBg="1"/>
      <p:bldP spid="26" grpId="0" animBg="1"/>
      <p:bldP spid="30"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998" name="Picture 18" descr="CLIPART_OF_32162_SMJPG_2.jpg"/>
          <p:cNvPicPr>
            <a:picLocks noChangeAspect="1"/>
          </p:cNvPicPr>
          <p:nvPr/>
        </p:nvPicPr>
        <p:blipFill>
          <a:blip r:embed="rId2" cstate="print"/>
          <a:srcRect/>
          <a:stretch>
            <a:fillRect/>
          </a:stretch>
        </p:blipFill>
        <p:spPr bwMode="auto">
          <a:xfrm>
            <a:off x="0" y="5045075"/>
            <a:ext cx="1114425" cy="1812925"/>
          </a:xfrm>
          <a:prstGeom prst="rect">
            <a:avLst/>
          </a:prstGeom>
          <a:noFill/>
          <a:ln w="9525">
            <a:noFill/>
            <a:miter lim="800000"/>
            <a:headEnd/>
            <a:tailEnd/>
          </a:ln>
        </p:spPr>
      </p:pic>
      <p:sp>
        <p:nvSpPr>
          <p:cNvPr id="5" name="Pentagon 4"/>
          <p:cNvSpPr/>
          <p:nvPr/>
        </p:nvSpPr>
        <p:spPr>
          <a:xfrm>
            <a:off x="0" y="0"/>
            <a:ext cx="4948238" cy="457200"/>
          </a:xfrm>
          <a:prstGeom prst="homePlate">
            <a:avLst/>
          </a:prstGeom>
        </p:spPr>
        <p:style>
          <a:lnRef idx="1">
            <a:schemeClr val="accent1"/>
          </a:lnRef>
          <a:fillRef idx="3">
            <a:schemeClr val="accent1"/>
          </a:fillRef>
          <a:effectRef idx="2">
            <a:schemeClr val="accent1"/>
          </a:effectRef>
          <a:fontRef idx="minor">
            <a:schemeClr val="lt1"/>
          </a:fontRef>
        </p:style>
        <p:txBody>
          <a:bodyPr anchor="ctr"/>
          <a:lstStyle/>
          <a:p>
            <a:pPr eaLnBrk="0" hangingPunct="0">
              <a:defRPr/>
            </a:pPr>
            <a:r>
              <a:rPr lang="en-US" sz="1600" b="1" dirty="0">
                <a:solidFill>
                  <a:schemeClr val="bg1"/>
                </a:solidFill>
                <a:cs typeface="Arial" charset="0"/>
              </a:rPr>
              <a:t>Salient Features</a:t>
            </a:r>
          </a:p>
        </p:txBody>
      </p:sp>
      <p:sp>
        <p:nvSpPr>
          <p:cNvPr id="21" name="Line Callout 2 20"/>
          <p:cNvSpPr/>
          <p:nvPr/>
        </p:nvSpPr>
        <p:spPr>
          <a:xfrm>
            <a:off x="966811" y="872836"/>
            <a:ext cx="3590925" cy="427327"/>
          </a:xfrm>
          <a:prstGeom prst="borderCallout2">
            <a:avLst>
              <a:gd name="adj1" fmla="val 49851"/>
              <a:gd name="adj2" fmla="val -1170"/>
              <a:gd name="adj3" fmla="val 95494"/>
              <a:gd name="adj4" fmla="val -15614"/>
              <a:gd name="adj5" fmla="val 105523"/>
              <a:gd name="adj6" fmla="val -45204"/>
            </a:avLst>
          </a:prstGeom>
        </p:spPr>
        <p:style>
          <a:lnRef idx="1">
            <a:schemeClr val="accent1"/>
          </a:lnRef>
          <a:fillRef idx="3">
            <a:schemeClr val="accent1"/>
          </a:fillRef>
          <a:effectRef idx="2">
            <a:schemeClr val="accent1"/>
          </a:effectRef>
          <a:fontRef idx="minor">
            <a:schemeClr val="lt1"/>
          </a:fontRef>
        </p:style>
        <p:txBody>
          <a:bodyPr rtlCol="0" anchor="ctr"/>
          <a:lstStyle/>
          <a:p>
            <a:pPr marL="0" lvl="1" eaLnBrk="0" hangingPunct="0">
              <a:defRPr/>
            </a:pPr>
            <a:r>
              <a:rPr lang="en-US" sz="1600" b="1" dirty="0" smtClean="0">
                <a:solidFill>
                  <a:schemeClr val="bg1"/>
                </a:solidFill>
                <a:cs typeface="Arial" charset="0"/>
              </a:rPr>
              <a:t>Cashless treatment – BPL families</a:t>
            </a:r>
            <a:endParaRPr lang="en-US" sz="1600" b="1" dirty="0">
              <a:solidFill>
                <a:schemeClr val="bg1"/>
              </a:solidFill>
              <a:cs typeface="Arial" charset="0"/>
            </a:endParaRPr>
          </a:p>
        </p:txBody>
      </p:sp>
      <p:sp>
        <p:nvSpPr>
          <p:cNvPr id="22" name="Line Callout 2 21"/>
          <p:cNvSpPr/>
          <p:nvPr/>
        </p:nvSpPr>
        <p:spPr>
          <a:xfrm>
            <a:off x="953370" y="1464681"/>
            <a:ext cx="3632278" cy="421265"/>
          </a:xfrm>
          <a:prstGeom prst="borderCallout2">
            <a:avLst>
              <a:gd name="adj1" fmla="val 40675"/>
              <a:gd name="adj2" fmla="val -64"/>
              <a:gd name="adj3" fmla="val 100145"/>
              <a:gd name="adj4" fmla="val -20176"/>
              <a:gd name="adj5" fmla="val 105523"/>
              <a:gd name="adj6" fmla="val -45204"/>
            </a:avLst>
          </a:prstGeom>
        </p:spPr>
        <p:style>
          <a:lnRef idx="1">
            <a:schemeClr val="accent1"/>
          </a:lnRef>
          <a:fillRef idx="3">
            <a:schemeClr val="accent1"/>
          </a:fillRef>
          <a:effectRef idx="2">
            <a:schemeClr val="accent1"/>
          </a:effectRef>
          <a:fontRef idx="minor">
            <a:schemeClr val="lt1"/>
          </a:fontRef>
        </p:style>
        <p:txBody>
          <a:bodyPr rtlCol="0" anchor="ctr"/>
          <a:lstStyle/>
          <a:p>
            <a:pPr marL="0" lvl="1" eaLnBrk="0" hangingPunct="0">
              <a:defRPr/>
            </a:pPr>
            <a:r>
              <a:rPr lang="en-US" sz="1600" b="1" dirty="0" smtClean="0">
                <a:solidFill>
                  <a:schemeClr val="bg1"/>
                </a:solidFill>
                <a:cs typeface="Arial" charset="0"/>
              </a:rPr>
              <a:t>Life saving Diseases ~ 1200</a:t>
            </a:r>
          </a:p>
        </p:txBody>
      </p:sp>
      <p:sp>
        <p:nvSpPr>
          <p:cNvPr id="23" name="Line Callout 2 22"/>
          <p:cNvSpPr/>
          <p:nvPr/>
        </p:nvSpPr>
        <p:spPr>
          <a:xfrm>
            <a:off x="939510" y="2111554"/>
            <a:ext cx="3632494" cy="417324"/>
          </a:xfrm>
          <a:prstGeom prst="borderCallout2">
            <a:avLst>
              <a:gd name="adj1" fmla="val 46657"/>
              <a:gd name="adj2" fmla="val -440"/>
              <a:gd name="adj3" fmla="val 95494"/>
              <a:gd name="adj4" fmla="val -15614"/>
              <a:gd name="adj5" fmla="val 105523"/>
              <a:gd name="adj6" fmla="val -45204"/>
            </a:avLst>
          </a:prstGeom>
        </p:spPr>
        <p:style>
          <a:lnRef idx="1">
            <a:schemeClr val="accent1"/>
          </a:lnRef>
          <a:fillRef idx="3">
            <a:schemeClr val="accent1"/>
          </a:fillRef>
          <a:effectRef idx="2">
            <a:schemeClr val="accent1"/>
          </a:effectRef>
          <a:fontRef idx="minor">
            <a:schemeClr val="lt1"/>
          </a:fontRef>
        </p:style>
        <p:txBody>
          <a:bodyPr rtlCol="0" anchor="ctr"/>
          <a:lstStyle/>
          <a:p>
            <a:pPr marL="0" lvl="1" eaLnBrk="0" hangingPunct="0">
              <a:defRPr/>
            </a:pPr>
            <a:r>
              <a:rPr lang="en-US" sz="1600" b="1" dirty="0" smtClean="0">
                <a:solidFill>
                  <a:schemeClr val="bg1"/>
                </a:solidFill>
                <a:cs typeface="Arial" charset="0"/>
              </a:rPr>
              <a:t>Periodic Medical camps</a:t>
            </a:r>
          </a:p>
        </p:txBody>
      </p:sp>
      <p:sp>
        <p:nvSpPr>
          <p:cNvPr id="24" name="Line Callout 2 23"/>
          <p:cNvSpPr/>
          <p:nvPr/>
        </p:nvSpPr>
        <p:spPr>
          <a:xfrm>
            <a:off x="953365" y="2731975"/>
            <a:ext cx="3646348" cy="396975"/>
          </a:xfrm>
          <a:prstGeom prst="borderCallout2">
            <a:avLst>
              <a:gd name="adj1" fmla="val 53634"/>
              <a:gd name="adj2" fmla="val -1199"/>
              <a:gd name="adj3" fmla="val 100145"/>
              <a:gd name="adj4" fmla="val -20176"/>
              <a:gd name="adj5" fmla="val 105523"/>
              <a:gd name="adj6" fmla="val -45204"/>
            </a:avLst>
          </a:prstGeom>
        </p:spPr>
        <p:style>
          <a:lnRef idx="1">
            <a:schemeClr val="accent1"/>
          </a:lnRef>
          <a:fillRef idx="3">
            <a:schemeClr val="accent1"/>
          </a:fillRef>
          <a:effectRef idx="2">
            <a:schemeClr val="accent1"/>
          </a:effectRef>
          <a:fontRef idx="minor">
            <a:schemeClr val="lt1"/>
          </a:fontRef>
        </p:style>
        <p:txBody>
          <a:bodyPr rtlCol="0" anchor="ctr"/>
          <a:lstStyle/>
          <a:p>
            <a:pPr marL="0" lvl="1" eaLnBrk="0" hangingPunct="0">
              <a:defRPr/>
            </a:pPr>
            <a:r>
              <a:rPr lang="en-US" sz="1600" b="1" dirty="0" smtClean="0">
                <a:solidFill>
                  <a:schemeClr val="bg1"/>
                </a:solidFill>
                <a:cs typeface="Arial" charset="0"/>
              </a:rPr>
              <a:t>Special wards in Network Hospitals</a:t>
            </a:r>
          </a:p>
        </p:txBody>
      </p:sp>
      <p:sp>
        <p:nvSpPr>
          <p:cNvPr id="25" name="Line Callout 2 24"/>
          <p:cNvSpPr/>
          <p:nvPr/>
        </p:nvSpPr>
        <p:spPr>
          <a:xfrm>
            <a:off x="934747" y="3325605"/>
            <a:ext cx="3651111" cy="431990"/>
          </a:xfrm>
          <a:prstGeom prst="borderCallout2">
            <a:avLst>
              <a:gd name="adj1" fmla="val 43498"/>
              <a:gd name="adj2" fmla="val -1201"/>
              <a:gd name="adj3" fmla="val 95494"/>
              <a:gd name="adj4" fmla="val -15614"/>
              <a:gd name="adj5" fmla="val 105523"/>
              <a:gd name="adj6" fmla="val -45204"/>
            </a:avLst>
          </a:prstGeom>
        </p:spPr>
        <p:style>
          <a:lnRef idx="1">
            <a:schemeClr val="accent1"/>
          </a:lnRef>
          <a:fillRef idx="3">
            <a:schemeClr val="accent1"/>
          </a:fillRef>
          <a:effectRef idx="2">
            <a:schemeClr val="accent1"/>
          </a:effectRef>
          <a:fontRef idx="minor">
            <a:schemeClr val="lt1"/>
          </a:fontRef>
        </p:style>
        <p:txBody>
          <a:bodyPr rtlCol="0" anchor="ctr"/>
          <a:lstStyle/>
          <a:p>
            <a:pPr marL="0" lvl="1" eaLnBrk="0" hangingPunct="0">
              <a:defRPr/>
            </a:pPr>
            <a:r>
              <a:rPr lang="en-US" sz="1600" b="1" dirty="0" smtClean="0">
                <a:solidFill>
                  <a:schemeClr val="bg1"/>
                </a:solidFill>
                <a:cs typeface="Arial" charset="0"/>
              </a:rPr>
              <a:t>Various Registration Channels</a:t>
            </a:r>
          </a:p>
        </p:txBody>
      </p:sp>
      <p:sp>
        <p:nvSpPr>
          <p:cNvPr id="26" name="Line Callout 2 25"/>
          <p:cNvSpPr/>
          <p:nvPr/>
        </p:nvSpPr>
        <p:spPr>
          <a:xfrm>
            <a:off x="934314" y="3946025"/>
            <a:ext cx="3637690" cy="397353"/>
          </a:xfrm>
          <a:prstGeom prst="borderCallout2">
            <a:avLst>
              <a:gd name="adj1" fmla="val 50199"/>
              <a:gd name="adj2" fmla="val -819"/>
              <a:gd name="adj3" fmla="val 100145"/>
              <a:gd name="adj4" fmla="val -20176"/>
              <a:gd name="adj5" fmla="val 105523"/>
              <a:gd name="adj6" fmla="val -45204"/>
            </a:avLst>
          </a:prstGeom>
        </p:spPr>
        <p:style>
          <a:lnRef idx="1">
            <a:schemeClr val="accent1"/>
          </a:lnRef>
          <a:fillRef idx="3">
            <a:schemeClr val="accent1"/>
          </a:fillRef>
          <a:effectRef idx="2">
            <a:schemeClr val="accent1"/>
          </a:effectRef>
          <a:fontRef idx="minor">
            <a:schemeClr val="lt1"/>
          </a:fontRef>
        </p:style>
        <p:txBody>
          <a:bodyPr rtlCol="0" anchor="ctr"/>
          <a:lstStyle/>
          <a:p>
            <a:pPr marL="0" lvl="1" eaLnBrk="0" hangingPunct="0">
              <a:defRPr/>
            </a:pPr>
            <a:r>
              <a:rPr lang="en-US" sz="1600" b="1" dirty="0" smtClean="0">
                <a:solidFill>
                  <a:schemeClr val="bg1"/>
                </a:solidFill>
                <a:cs typeface="Arial" charset="0"/>
              </a:rPr>
              <a:t>24*7 Call Center</a:t>
            </a:r>
          </a:p>
        </p:txBody>
      </p:sp>
      <p:sp>
        <p:nvSpPr>
          <p:cNvPr id="27" name="Line Callout 2 26"/>
          <p:cNvSpPr/>
          <p:nvPr/>
        </p:nvSpPr>
        <p:spPr>
          <a:xfrm>
            <a:off x="949030" y="4592898"/>
            <a:ext cx="3622974" cy="450563"/>
          </a:xfrm>
          <a:prstGeom prst="borderCallout2">
            <a:avLst>
              <a:gd name="adj1" fmla="val 49686"/>
              <a:gd name="adj2" fmla="val -433"/>
              <a:gd name="adj3" fmla="val 95494"/>
              <a:gd name="adj4" fmla="val -15614"/>
              <a:gd name="adj5" fmla="val 105523"/>
              <a:gd name="adj6" fmla="val -45204"/>
            </a:avLst>
          </a:prstGeom>
        </p:spPr>
        <p:style>
          <a:lnRef idx="1">
            <a:schemeClr val="accent1"/>
          </a:lnRef>
          <a:fillRef idx="3">
            <a:schemeClr val="accent1"/>
          </a:fillRef>
          <a:effectRef idx="2">
            <a:schemeClr val="accent1"/>
          </a:effectRef>
          <a:fontRef idx="minor">
            <a:schemeClr val="lt1"/>
          </a:fontRef>
        </p:style>
        <p:txBody>
          <a:bodyPr rtlCol="0" anchor="ctr"/>
          <a:lstStyle/>
          <a:p>
            <a:pPr marL="0" lvl="1" eaLnBrk="0" hangingPunct="0">
              <a:defRPr/>
            </a:pPr>
            <a:r>
              <a:rPr lang="en-US" sz="1600" b="1" dirty="0" smtClean="0">
                <a:solidFill>
                  <a:schemeClr val="bg1"/>
                </a:solidFill>
                <a:cs typeface="Arial" charset="0"/>
              </a:rPr>
              <a:t>Hospital Empanelment ~ 450</a:t>
            </a:r>
          </a:p>
        </p:txBody>
      </p:sp>
      <p:sp>
        <p:nvSpPr>
          <p:cNvPr id="31" name="Line Callout 2 30"/>
          <p:cNvSpPr/>
          <p:nvPr/>
        </p:nvSpPr>
        <p:spPr>
          <a:xfrm>
            <a:off x="4654446" y="868068"/>
            <a:ext cx="3762241" cy="403519"/>
          </a:xfrm>
          <a:prstGeom prst="borderCallout2">
            <a:avLst>
              <a:gd name="adj1" fmla="val 53422"/>
              <a:gd name="adj2" fmla="val 100048"/>
              <a:gd name="adj3" fmla="val 105087"/>
              <a:gd name="adj4" fmla="val 113203"/>
              <a:gd name="adj5" fmla="val 122311"/>
              <a:gd name="adj6" fmla="val 134995"/>
            </a:avLst>
          </a:prstGeom>
        </p:spPr>
        <p:style>
          <a:lnRef idx="1">
            <a:schemeClr val="accent1"/>
          </a:lnRef>
          <a:fillRef idx="3">
            <a:schemeClr val="accent1"/>
          </a:fillRef>
          <a:effectRef idx="2">
            <a:schemeClr val="accent1"/>
          </a:effectRef>
          <a:fontRef idx="minor">
            <a:schemeClr val="lt1"/>
          </a:fontRef>
        </p:style>
        <p:txBody>
          <a:bodyPr rtlCol="0" anchor="ctr"/>
          <a:lstStyle/>
          <a:p>
            <a:pPr marL="0" lvl="1" eaLnBrk="0" hangingPunct="0">
              <a:defRPr/>
            </a:pPr>
            <a:r>
              <a:rPr lang="en-US" sz="1600" b="1" dirty="0" smtClean="0">
                <a:solidFill>
                  <a:schemeClr val="bg1"/>
                </a:solidFill>
                <a:cs typeface="Arial" charset="0"/>
              </a:rPr>
              <a:t>Aarogyamitras – Self Help Group</a:t>
            </a:r>
          </a:p>
        </p:txBody>
      </p:sp>
      <p:sp>
        <p:nvSpPr>
          <p:cNvPr id="35" name="Line Callout 2 34"/>
          <p:cNvSpPr/>
          <p:nvPr/>
        </p:nvSpPr>
        <p:spPr>
          <a:xfrm>
            <a:off x="4668173" y="1434780"/>
            <a:ext cx="3777089" cy="451159"/>
          </a:xfrm>
          <a:prstGeom prst="borderCallout2">
            <a:avLst>
              <a:gd name="adj1" fmla="val 58757"/>
              <a:gd name="adj2" fmla="val 99698"/>
              <a:gd name="adj3" fmla="val 105087"/>
              <a:gd name="adj4" fmla="val 113203"/>
              <a:gd name="adj5" fmla="val 122311"/>
              <a:gd name="adj6" fmla="val 134995"/>
            </a:avLst>
          </a:prstGeom>
        </p:spPr>
        <p:style>
          <a:lnRef idx="1">
            <a:schemeClr val="accent1"/>
          </a:lnRef>
          <a:fillRef idx="3">
            <a:schemeClr val="accent1"/>
          </a:fillRef>
          <a:effectRef idx="2">
            <a:schemeClr val="accent1"/>
          </a:effectRef>
          <a:fontRef idx="minor">
            <a:schemeClr val="lt1"/>
          </a:fontRef>
        </p:style>
        <p:txBody>
          <a:bodyPr rtlCol="0" anchor="ctr"/>
          <a:lstStyle/>
          <a:p>
            <a:pPr marL="0" lvl="1" eaLnBrk="0" hangingPunct="0">
              <a:defRPr/>
            </a:pPr>
            <a:r>
              <a:rPr lang="en-US" sz="1600" b="1" dirty="0" smtClean="0">
                <a:solidFill>
                  <a:schemeClr val="bg1"/>
                </a:solidFill>
                <a:cs typeface="Arial" charset="0"/>
              </a:rPr>
              <a:t>Frequent workshops for  the Users</a:t>
            </a:r>
          </a:p>
        </p:txBody>
      </p:sp>
      <p:sp>
        <p:nvSpPr>
          <p:cNvPr id="36" name="Line Callout 2 35"/>
          <p:cNvSpPr/>
          <p:nvPr/>
        </p:nvSpPr>
        <p:spPr>
          <a:xfrm>
            <a:off x="4664606" y="2077780"/>
            <a:ext cx="3767008" cy="465386"/>
          </a:xfrm>
          <a:prstGeom prst="borderCallout2">
            <a:avLst>
              <a:gd name="adj1" fmla="val 46657"/>
              <a:gd name="adj2" fmla="val 100414"/>
              <a:gd name="adj3" fmla="val 105087"/>
              <a:gd name="adj4" fmla="val 113203"/>
              <a:gd name="adj5" fmla="val 122311"/>
              <a:gd name="adj6" fmla="val 134995"/>
            </a:avLst>
          </a:prstGeom>
        </p:spPr>
        <p:style>
          <a:lnRef idx="1">
            <a:schemeClr val="accent1"/>
          </a:lnRef>
          <a:fillRef idx="3">
            <a:schemeClr val="accent1"/>
          </a:fillRef>
          <a:effectRef idx="2">
            <a:schemeClr val="accent1"/>
          </a:effectRef>
          <a:fontRef idx="minor">
            <a:schemeClr val="lt1"/>
          </a:fontRef>
        </p:style>
        <p:txBody>
          <a:bodyPr rtlCol="0" anchor="ctr"/>
          <a:lstStyle/>
          <a:p>
            <a:pPr marL="0" lvl="1" eaLnBrk="0" hangingPunct="0">
              <a:defRPr/>
            </a:pPr>
            <a:r>
              <a:rPr lang="en-US" sz="1600" b="1" dirty="0" smtClean="0">
                <a:solidFill>
                  <a:schemeClr val="bg1"/>
                </a:solidFill>
                <a:cs typeface="Arial" charset="0"/>
              </a:rPr>
              <a:t>SLA based Pre authorizations</a:t>
            </a:r>
          </a:p>
        </p:txBody>
      </p:sp>
      <p:sp>
        <p:nvSpPr>
          <p:cNvPr id="37" name="Line Callout 2 36"/>
          <p:cNvSpPr/>
          <p:nvPr/>
        </p:nvSpPr>
        <p:spPr>
          <a:xfrm>
            <a:off x="4690701" y="2715932"/>
            <a:ext cx="3796145" cy="441592"/>
          </a:xfrm>
          <a:prstGeom prst="borderCallout2">
            <a:avLst>
              <a:gd name="adj1" fmla="val 49748"/>
              <a:gd name="adj2" fmla="val 100433"/>
              <a:gd name="adj3" fmla="val 105087"/>
              <a:gd name="adj4" fmla="val 113203"/>
              <a:gd name="adj5" fmla="val 122311"/>
              <a:gd name="adj6" fmla="val 134995"/>
            </a:avLst>
          </a:prstGeom>
        </p:spPr>
        <p:style>
          <a:lnRef idx="1">
            <a:schemeClr val="accent1"/>
          </a:lnRef>
          <a:fillRef idx="3">
            <a:schemeClr val="accent1"/>
          </a:fillRef>
          <a:effectRef idx="2">
            <a:schemeClr val="accent1"/>
          </a:effectRef>
          <a:fontRef idx="minor">
            <a:schemeClr val="lt1"/>
          </a:fontRef>
        </p:style>
        <p:txBody>
          <a:bodyPr rtlCol="0" anchor="ctr"/>
          <a:lstStyle/>
          <a:p>
            <a:pPr marL="0" lvl="1" eaLnBrk="0" hangingPunct="0">
              <a:defRPr/>
            </a:pPr>
            <a:r>
              <a:rPr lang="en-US" sz="1600" b="1" dirty="0" smtClean="0">
                <a:solidFill>
                  <a:schemeClr val="bg1"/>
                </a:solidFill>
                <a:cs typeface="Arial" charset="0"/>
              </a:rPr>
              <a:t>Revolving fund for Government hosp </a:t>
            </a:r>
          </a:p>
        </p:txBody>
      </p:sp>
      <p:sp>
        <p:nvSpPr>
          <p:cNvPr id="38" name="Line Callout 2 37"/>
          <p:cNvSpPr/>
          <p:nvPr/>
        </p:nvSpPr>
        <p:spPr>
          <a:xfrm>
            <a:off x="4672206" y="3342912"/>
            <a:ext cx="3843215" cy="411670"/>
          </a:xfrm>
          <a:prstGeom prst="borderCallout2">
            <a:avLst>
              <a:gd name="adj1" fmla="val 43342"/>
              <a:gd name="adj2" fmla="val 100464"/>
              <a:gd name="adj3" fmla="val 105087"/>
              <a:gd name="adj4" fmla="val 113203"/>
              <a:gd name="adj5" fmla="val 122311"/>
              <a:gd name="adj6" fmla="val 134995"/>
            </a:avLst>
          </a:prstGeom>
        </p:spPr>
        <p:style>
          <a:lnRef idx="1">
            <a:schemeClr val="accent1"/>
          </a:lnRef>
          <a:fillRef idx="3">
            <a:schemeClr val="accent1"/>
          </a:fillRef>
          <a:effectRef idx="2">
            <a:schemeClr val="accent1"/>
          </a:effectRef>
          <a:fontRef idx="minor">
            <a:schemeClr val="lt1"/>
          </a:fontRef>
        </p:style>
        <p:txBody>
          <a:bodyPr rtlCol="0" anchor="ctr"/>
          <a:lstStyle/>
          <a:p>
            <a:pPr marL="0" lvl="1" eaLnBrk="0" hangingPunct="0">
              <a:defRPr/>
            </a:pPr>
            <a:r>
              <a:rPr lang="en-US" sz="1600" b="1" dirty="0" smtClean="0">
                <a:solidFill>
                  <a:schemeClr val="bg1"/>
                </a:solidFill>
                <a:cs typeface="Arial" charset="0"/>
              </a:rPr>
              <a:t>Grading of the hospitals</a:t>
            </a:r>
          </a:p>
        </p:txBody>
      </p:sp>
      <p:sp>
        <p:nvSpPr>
          <p:cNvPr id="39" name="Line Callout 2 38"/>
          <p:cNvSpPr/>
          <p:nvPr/>
        </p:nvSpPr>
        <p:spPr>
          <a:xfrm>
            <a:off x="4672285" y="3923479"/>
            <a:ext cx="3815200" cy="460586"/>
          </a:xfrm>
          <a:prstGeom prst="borderCallout2">
            <a:avLst>
              <a:gd name="adj1" fmla="val 55546"/>
              <a:gd name="adj2" fmla="val 101161"/>
              <a:gd name="adj3" fmla="val 105087"/>
              <a:gd name="adj4" fmla="val 113203"/>
              <a:gd name="adj5" fmla="val 122311"/>
              <a:gd name="adj6" fmla="val 134995"/>
            </a:avLst>
          </a:prstGeom>
        </p:spPr>
        <p:style>
          <a:lnRef idx="1">
            <a:schemeClr val="accent1"/>
          </a:lnRef>
          <a:fillRef idx="3">
            <a:schemeClr val="accent1"/>
          </a:fillRef>
          <a:effectRef idx="2">
            <a:schemeClr val="accent1"/>
          </a:effectRef>
          <a:fontRef idx="minor">
            <a:schemeClr val="lt1"/>
          </a:fontRef>
        </p:style>
        <p:txBody>
          <a:bodyPr rtlCol="0" anchor="ctr"/>
          <a:lstStyle/>
          <a:p>
            <a:pPr marL="0" lvl="1" eaLnBrk="0" hangingPunct="0">
              <a:defRPr/>
            </a:pPr>
            <a:r>
              <a:rPr lang="en-US" sz="1600" b="1" dirty="0" smtClean="0">
                <a:solidFill>
                  <a:schemeClr val="bg1"/>
                </a:solidFill>
                <a:cs typeface="Arial" charset="0"/>
              </a:rPr>
              <a:t>Online Money transactions</a:t>
            </a:r>
          </a:p>
        </p:txBody>
      </p:sp>
      <p:sp>
        <p:nvSpPr>
          <p:cNvPr id="40" name="Line Callout 2 39"/>
          <p:cNvSpPr/>
          <p:nvPr/>
        </p:nvSpPr>
        <p:spPr>
          <a:xfrm>
            <a:off x="4652589" y="4590681"/>
            <a:ext cx="3848544" cy="436764"/>
          </a:xfrm>
          <a:prstGeom prst="borderCallout2">
            <a:avLst>
              <a:gd name="adj1" fmla="val 40408"/>
              <a:gd name="adj2" fmla="val 99404"/>
              <a:gd name="adj3" fmla="val 105087"/>
              <a:gd name="adj4" fmla="val 113203"/>
              <a:gd name="adj5" fmla="val 122311"/>
              <a:gd name="adj6" fmla="val 134995"/>
            </a:avLst>
          </a:prstGeom>
        </p:spPr>
        <p:style>
          <a:lnRef idx="1">
            <a:schemeClr val="accent1"/>
          </a:lnRef>
          <a:fillRef idx="3">
            <a:schemeClr val="accent1"/>
          </a:fillRef>
          <a:effectRef idx="2">
            <a:schemeClr val="accent1"/>
          </a:effectRef>
          <a:fontRef idx="minor">
            <a:schemeClr val="lt1"/>
          </a:fontRef>
        </p:style>
        <p:txBody>
          <a:bodyPr rtlCol="0" anchor="ctr"/>
          <a:lstStyle/>
          <a:p>
            <a:pPr marL="0" lvl="1" eaLnBrk="0" hangingPunct="0">
              <a:defRPr/>
            </a:pPr>
            <a:r>
              <a:rPr lang="en-US" sz="1600" b="1" dirty="0" smtClean="0">
                <a:solidFill>
                  <a:schemeClr val="bg1"/>
                </a:solidFill>
                <a:cs typeface="Arial" charset="0"/>
              </a:rPr>
              <a:t>Patient Feedback</a:t>
            </a:r>
          </a:p>
        </p:txBody>
      </p:sp>
      <p:sp>
        <p:nvSpPr>
          <p:cNvPr id="41" name="Line Callout 2 40"/>
          <p:cNvSpPr/>
          <p:nvPr/>
        </p:nvSpPr>
        <p:spPr>
          <a:xfrm>
            <a:off x="944380" y="5125078"/>
            <a:ext cx="7598958" cy="436764"/>
          </a:xfrm>
          <a:prstGeom prst="borderCallout2">
            <a:avLst>
              <a:gd name="adj1" fmla="val 46657"/>
              <a:gd name="adj2" fmla="val 99774"/>
              <a:gd name="adj3" fmla="val 105087"/>
              <a:gd name="adj4" fmla="val 113203"/>
              <a:gd name="adj5" fmla="val 122311"/>
              <a:gd name="adj6" fmla="val 134995"/>
            </a:avLst>
          </a:prstGeom>
          <a:solidFill>
            <a:srgbClr val="C2A914"/>
          </a:solidFill>
        </p:spPr>
        <p:style>
          <a:lnRef idx="1">
            <a:schemeClr val="accent1"/>
          </a:lnRef>
          <a:fillRef idx="3">
            <a:schemeClr val="accent1"/>
          </a:fillRef>
          <a:effectRef idx="2">
            <a:schemeClr val="accent1"/>
          </a:effectRef>
          <a:fontRef idx="minor">
            <a:schemeClr val="lt1"/>
          </a:fontRef>
        </p:style>
        <p:txBody>
          <a:bodyPr rtlCol="0" anchor="ctr"/>
          <a:lstStyle/>
          <a:p>
            <a:pPr marL="0" lvl="1" algn="ctr" eaLnBrk="0" hangingPunct="0">
              <a:defRPr/>
            </a:pPr>
            <a:r>
              <a:rPr lang="en-US" sz="1600" b="1" dirty="0" smtClean="0">
                <a:solidFill>
                  <a:schemeClr val="bg1"/>
                </a:solidFill>
                <a:cs typeface="Arial" charset="0"/>
              </a:rPr>
              <a:t>Complete ICT solution  </a:t>
            </a:r>
          </a:p>
        </p:txBody>
      </p:sp>
      <p:pic>
        <p:nvPicPr>
          <p:cNvPr id="20" name="Picture 19" descr="logo1.gif"/>
          <p:cNvPicPr>
            <a:picLocks noChangeAspect="1"/>
          </p:cNvPicPr>
          <p:nvPr/>
        </p:nvPicPr>
        <p:blipFill>
          <a:blip r:embed="rId3" cstate="print"/>
          <a:stretch>
            <a:fillRect/>
          </a:stretch>
        </p:blipFill>
        <p:spPr>
          <a:xfrm>
            <a:off x="8362390" y="40341"/>
            <a:ext cx="714375" cy="77152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0-#ppt_w/2"/>
                                          </p:val>
                                        </p:tav>
                                        <p:tav tm="100000">
                                          <p:val>
                                            <p:strVal val="#ppt_x"/>
                                          </p:val>
                                        </p:tav>
                                      </p:tavLst>
                                    </p:anim>
                                    <p:anim calcmode="lin" valueType="num">
                                      <p:cBhvr additive="base">
                                        <p:cTn id="16" dur="500" fill="hold"/>
                                        <p:tgtEl>
                                          <p:spTgt spid="2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0-#ppt_w/2"/>
                                          </p:val>
                                        </p:tav>
                                        <p:tav tm="100000">
                                          <p:val>
                                            <p:strVal val="#ppt_x"/>
                                          </p:val>
                                        </p:tav>
                                      </p:tavLst>
                                    </p:anim>
                                    <p:anim calcmode="lin" valueType="num">
                                      <p:cBhvr additive="base">
                                        <p:cTn id="20" dur="5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0-#ppt_w/2"/>
                                          </p:val>
                                        </p:tav>
                                        <p:tav tm="100000">
                                          <p:val>
                                            <p:strVal val="#ppt_x"/>
                                          </p:val>
                                        </p:tav>
                                      </p:tavLst>
                                    </p:anim>
                                    <p:anim calcmode="lin" valueType="num">
                                      <p:cBhvr additive="base">
                                        <p:cTn id="24" dur="500" fill="hold"/>
                                        <p:tgtEl>
                                          <p:spTgt spid="2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0-#ppt_w/2"/>
                                          </p:val>
                                        </p:tav>
                                        <p:tav tm="100000">
                                          <p:val>
                                            <p:strVal val="#ppt_x"/>
                                          </p:val>
                                        </p:tav>
                                      </p:tavLst>
                                    </p:anim>
                                    <p:anim calcmode="lin" valueType="num">
                                      <p:cBhvr additive="base">
                                        <p:cTn id="28" dur="500" fill="hold"/>
                                        <p:tgtEl>
                                          <p:spTgt spid="26"/>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0-#ppt_w/2"/>
                                          </p:val>
                                        </p:tav>
                                        <p:tav tm="100000">
                                          <p:val>
                                            <p:strVal val="#ppt_x"/>
                                          </p:val>
                                        </p:tav>
                                      </p:tavLst>
                                    </p:anim>
                                    <p:anim calcmode="lin" valueType="num">
                                      <p:cBhvr additive="base">
                                        <p:cTn id="32"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1+#ppt_w/2"/>
                                          </p:val>
                                        </p:tav>
                                        <p:tav tm="100000">
                                          <p:val>
                                            <p:strVal val="#ppt_x"/>
                                          </p:val>
                                        </p:tav>
                                      </p:tavLst>
                                    </p:anim>
                                    <p:anim calcmode="lin" valueType="num">
                                      <p:cBhvr additive="base">
                                        <p:cTn id="38" dur="500" fill="hold"/>
                                        <p:tgtEl>
                                          <p:spTgt spid="31"/>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500" fill="hold"/>
                                        <p:tgtEl>
                                          <p:spTgt spid="35"/>
                                        </p:tgtEl>
                                        <p:attrNameLst>
                                          <p:attrName>ppt_x</p:attrName>
                                        </p:attrNameLst>
                                      </p:cBhvr>
                                      <p:tavLst>
                                        <p:tav tm="0">
                                          <p:val>
                                            <p:strVal val="1+#ppt_w/2"/>
                                          </p:val>
                                        </p:tav>
                                        <p:tav tm="100000">
                                          <p:val>
                                            <p:strVal val="#ppt_x"/>
                                          </p:val>
                                        </p:tav>
                                      </p:tavLst>
                                    </p:anim>
                                    <p:anim calcmode="lin" valueType="num">
                                      <p:cBhvr additive="base">
                                        <p:cTn id="42" dur="500" fill="hold"/>
                                        <p:tgtEl>
                                          <p:spTgt spid="35"/>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1+#ppt_w/2"/>
                                          </p:val>
                                        </p:tav>
                                        <p:tav tm="100000">
                                          <p:val>
                                            <p:strVal val="#ppt_x"/>
                                          </p:val>
                                        </p:tav>
                                      </p:tavLst>
                                    </p:anim>
                                    <p:anim calcmode="lin" valueType="num">
                                      <p:cBhvr additive="base">
                                        <p:cTn id="46" dur="500" fill="hold"/>
                                        <p:tgtEl>
                                          <p:spTgt spid="36"/>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fill="hold"/>
                                        <p:tgtEl>
                                          <p:spTgt spid="37"/>
                                        </p:tgtEl>
                                        <p:attrNameLst>
                                          <p:attrName>ppt_x</p:attrName>
                                        </p:attrNameLst>
                                      </p:cBhvr>
                                      <p:tavLst>
                                        <p:tav tm="0">
                                          <p:val>
                                            <p:strVal val="1+#ppt_w/2"/>
                                          </p:val>
                                        </p:tav>
                                        <p:tav tm="100000">
                                          <p:val>
                                            <p:strVal val="#ppt_x"/>
                                          </p:val>
                                        </p:tav>
                                      </p:tavLst>
                                    </p:anim>
                                    <p:anim calcmode="lin" valueType="num">
                                      <p:cBhvr additive="base">
                                        <p:cTn id="50" dur="500" fill="hold"/>
                                        <p:tgtEl>
                                          <p:spTgt spid="37"/>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1+#ppt_w/2"/>
                                          </p:val>
                                        </p:tav>
                                        <p:tav tm="100000">
                                          <p:val>
                                            <p:strVal val="#ppt_x"/>
                                          </p:val>
                                        </p:tav>
                                      </p:tavLst>
                                    </p:anim>
                                    <p:anim calcmode="lin" valueType="num">
                                      <p:cBhvr additive="base">
                                        <p:cTn id="54" dur="500" fill="hold"/>
                                        <p:tgtEl>
                                          <p:spTgt spid="38"/>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additive="base">
                                        <p:cTn id="57" dur="500" fill="hold"/>
                                        <p:tgtEl>
                                          <p:spTgt spid="39"/>
                                        </p:tgtEl>
                                        <p:attrNameLst>
                                          <p:attrName>ppt_x</p:attrName>
                                        </p:attrNameLst>
                                      </p:cBhvr>
                                      <p:tavLst>
                                        <p:tav tm="0">
                                          <p:val>
                                            <p:strVal val="1+#ppt_w/2"/>
                                          </p:val>
                                        </p:tav>
                                        <p:tav tm="100000">
                                          <p:val>
                                            <p:strVal val="#ppt_x"/>
                                          </p:val>
                                        </p:tav>
                                      </p:tavLst>
                                    </p:anim>
                                    <p:anim calcmode="lin" valueType="num">
                                      <p:cBhvr additive="base">
                                        <p:cTn id="58" dur="500" fill="hold"/>
                                        <p:tgtEl>
                                          <p:spTgt spid="39"/>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1+#ppt_w/2"/>
                                          </p:val>
                                        </p:tav>
                                        <p:tav tm="100000">
                                          <p:val>
                                            <p:strVal val="#ppt_x"/>
                                          </p:val>
                                        </p:tav>
                                      </p:tavLst>
                                    </p:anim>
                                    <p:anim calcmode="lin" valueType="num">
                                      <p:cBhvr additive="base">
                                        <p:cTn id="62" dur="500" fill="hold"/>
                                        <p:tgtEl>
                                          <p:spTgt spid="40"/>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1+#ppt_w/2"/>
                                          </p:val>
                                        </p:tav>
                                        <p:tav tm="100000">
                                          <p:val>
                                            <p:strVal val="#ppt_x"/>
                                          </p:val>
                                        </p:tav>
                                      </p:tavLst>
                                    </p:anim>
                                    <p:anim calcmode="lin" valueType="num">
                                      <p:cBhvr additive="base">
                                        <p:cTn id="66"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31" grpId="0" animBg="1"/>
      <p:bldP spid="35" grpId="0" animBg="1"/>
      <p:bldP spid="36" grpId="0" animBg="1"/>
      <p:bldP spid="37" grpId="0" animBg="1"/>
      <p:bldP spid="38" grpId="0" animBg="1"/>
      <p:bldP spid="39" grpId="0" animBg="1"/>
      <p:bldP spid="40"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Pentagon 3"/>
          <p:cNvSpPr/>
          <p:nvPr/>
        </p:nvSpPr>
        <p:spPr>
          <a:xfrm>
            <a:off x="0" y="0"/>
            <a:ext cx="6858000" cy="500063"/>
          </a:xfrm>
          <a:prstGeom prst="homePlate">
            <a:avLst/>
          </a:prstGeom>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sz="1800" b="1" dirty="0">
                <a:solidFill>
                  <a:schemeClr val="bg1"/>
                </a:solidFill>
              </a:rPr>
              <a:t>HIGHLIGHTS OF THE SCHEME</a:t>
            </a:r>
          </a:p>
        </p:txBody>
      </p:sp>
      <p:sp>
        <p:nvSpPr>
          <p:cNvPr id="12" name="TextBox 11"/>
          <p:cNvSpPr txBox="1"/>
          <p:nvPr/>
        </p:nvSpPr>
        <p:spPr>
          <a:xfrm>
            <a:off x="2357438" y="928688"/>
            <a:ext cx="2524125" cy="369887"/>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US" sz="1800" b="1" dirty="0">
                <a:latin typeface="Arial Narrow" pitchFamily="34" charset="0"/>
              </a:rPr>
              <a:t>Initiated as a pilot project.</a:t>
            </a:r>
          </a:p>
        </p:txBody>
      </p:sp>
      <p:sp>
        <p:nvSpPr>
          <p:cNvPr id="13" name="TextBox 12"/>
          <p:cNvSpPr txBox="1"/>
          <p:nvPr/>
        </p:nvSpPr>
        <p:spPr>
          <a:xfrm>
            <a:off x="2428875" y="2143125"/>
            <a:ext cx="4824413" cy="646113"/>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spcAft>
                <a:spcPts val="0"/>
              </a:spcAft>
              <a:defRPr/>
            </a:pPr>
            <a:r>
              <a:rPr lang="en-US" sz="1800" b="1" dirty="0">
                <a:latin typeface="Arial Narrow" pitchFamily="34" charset="0"/>
              </a:rPr>
              <a:t>Started with 163 procedures in 6 systems;   </a:t>
            </a:r>
          </a:p>
          <a:p>
            <a:pPr>
              <a:spcAft>
                <a:spcPts val="0"/>
              </a:spcAft>
              <a:defRPr/>
            </a:pPr>
            <a:r>
              <a:rPr lang="en-US" sz="1800" b="1" dirty="0">
                <a:latin typeface="Arial Narrow" pitchFamily="34" charset="0"/>
              </a:rPr>
              <a:t>942 procedures now  covered in 31 human systems</a:t>
            </a:r>
            <a:endParaRPr lang="en-US" dirty="0"/>
          </a:p>
        </p:txBody>
      </p:sp>
      <p:sp>
        <p:nvSpPr>
          <p:cNvPr id="14" name="TextBox 13"/>
          <p:cNvSpPr txBox="1"/>
          <p:nvPr/>
        </p:nvSpPr>
        <p:spPr>
          <a:xfrm>
            <a:off x="2428875" y="3429000"/>
            <a:ext cx="2568575" cy="369888"/>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US" sz="1800" b="1" dirty="0">
                <a:latin typeface="Arial Narrow" pitchFamily="34" charset="0"/>
              </a:rPr>
              <a:t>All Trauma cases covered.</a:t>
            </a:r>
            <a:endParaRPr lang="en-US" dirty="0"/>
          </a:p>
        </p:txBody>
      </p:sp>
      <p:sp>
        <p:nvSpPr>
          <p:cNvPr id="15" name="TextBox 14"/>
          <p:cNvSpPr txBox="1"/>
          <p:nvPr/>
        </p:nvSpPr>
        <p:spPr>
          <a:xfrm>
            <a:off x="2428875" y="5357813"/>
            <a:ext cx="5797550" cy="369887"/>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US" sz="1800" b="1" dirty="0">
                <a:latin typeface="Arial Narrow" pitchFamily="34" charset="0"/>
              </a:rPr>
              <a:t>Follow-up treatment for one year provided for 121 procedures.</a:t>
            </a:r>
            <a:endParaRPr lang="en-US" dirty="0"/>
          </a:p>
        </p:txBody>
      </p:sp>
      <p:sp>
        <p:nvSpPr>
          <p:cNvPr id="16" name="Rectangle 15"/>
          <p:cNvSpPr/>
          <p:nvPr/>
        </p:nvSpPr>
        <p:spPr>
          <a:xfrm>
            <a:off x="2428875" y="6292850"/>
            <a:ext cx="5643563" cy="36830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1800" b="1" dirty="0">
                <a:latin typeface="Arial Narrow" pitchFamily="34" charset="0"/>
              </a:rPr>
              <a:t> Cochlear implantation for children up to 12 yrs age included</a:t>
            </a:r>
            <a:endParaRPr lang="en-US" dirty="0"/>
          </a:p>
        </p:txBody>
      </p:sp>
      <p:sp>
        <p:nvSpPr>
          <p:cNvPr id="17" name="Rectangle 16"/>
          <p:cNvSpPr/>
          <p:nvPr/>
        </p:nvSpPr>
        <p:spPr>
          <a:xfrm>
            <a:off x="2428875" y="4500563"/>
            <a:ext cx="6072188" cy="369887"/>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1800" b="1" dirty="0">
                <a:latin typeface="Arial Narrow" pitchFamily="34" charset="0"/>
              </a:rPr>
              <a:t>Coverage of BPL family increased from 1.80 crore to 2.03 </a:t>
            </a:r>
            <a:r>
              <a:rPr lang="en-US" sz="1800" b="1" dirty="0" err="1">
                <a:latin typeface="Arial Narrow" pitchFamily="34" charset="0"/>
              </a:rPr>
              <a:t>crores</a:t>
            </a:r>
            <a:r>
              <a:rPr lang="en-US" sz="1800" b="1" dirty="0">
                <a:latin typeface="Arial Narrow" pitchFamily="34" charset="0"/>
              </a:rPr>
              <a:t>.</a:t>
            </a:r>
          </a:p>
        </p:txBody>
      </p:sp>
      <p:sp>
        <p:nvSpPr>
          <p:cNvPr id="28" name="TextBox 27"/>
          <p:cNvSpPr txBox="1"/>
          <p:nvPr/>
        </p:nvSpPr>
        <p:spPr>
          <a:xfrm>
            <a:off x="4429125" y="1357313"/>
            <a:ext cx="3478213" cy="369887"/>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US" sz="1800" b="1" dirty="0">
                <a:latin typeface="Arial Narrow" pitchFamily="34" charset="0"/>
              </a:rPr>
              <a:t>Now grown in to a major programme</a:t>
            </a:r>
            <a:endParaRPr lang="en-US" dirty="0"/>
          </a:p>
        </p:txBody>
      </p:sp>
      <p:pic>
        <p:nvPicPr>
          <p:cNvPr id="19" name="Picture 18" descr="logo1.gif"/>
          <p:cNvPicPr>
            <a:picLocks noChangeAspect="1"/>
          </p:cNvPicPr>
          <p:nvPr/>
        </p:nvPicPr>
        <p:blipFill>
          <a:blip r:embed="rId2" cstate="print"/>
          <a:stretch>
            <a:fillRect/>
          </a:stretch>
        </p:blipFill>
        <p:spPr>
          <a:xfrm>
            <a:off x="8362390" y="40341"/>
            <a:ext cx="714375" cy="77152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1+#ppt_w/2"/>
                                          </p:val>
                                        </p:tav>
                                        <p:tav tm="100000">
                                          <p:val>
                                            <p:strVal val="#ppt_x"/>
                                          </p:val>
                                        </p:tav>
                                      </p:tavLst>
                                    </p:anim>
                                    <p:anim calcmode="lin" valueType="num">
                                      <p:cBhvr additive="base">
                                        <p:cTn id="14" dur="500" fill="hold"/>
                                        <p:tgtEl>
                                          <p:spTgt spid="28"/>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0-#ppt_w/2"/>
                                          </p:val>
                                        </p:tav>
                                        <p:tav tm="100000">
                                          <p:val>
                                            <p:strVal val="#ppt_x"/>
                                          </p:val>
                                        </p:tav>
                                      </p:tavLst>
                                    </p:anim>
                                    <p:anim calcmode="lin" valueType="num">
                                      <p:cBhvr additive="base">
                                        <p:cTn id="22" dur="500" fill="hold"/>
                                        <p:tgtEl>
                                          <p:spTgt spid="14"/>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0-#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0-#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1+#ppt_w/2"/>
                                          </p:val>
                                        </p:tav>
                                        <p:tav tm="100000">
                                          <p:val>
                                            <p:strVal val="#ppt_x"/>
                                          </p:val>
                                        </p:tav>
                                      </p:tavLst>
                                    </p:anim>
                                    <p:anim calcmode="lin" valueType="num">
                                      <p:cBhvr additive="base">
                                        <p:cTn id="36"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Pentagon 3"/>
          <p:cNvSpPr/>
          <p:nvPr/>
        </p:nvSpPr>
        <p:spPr>
          <a:xfrm>
            <a:off x="0" y="0"/>
            <a:ext cx="6858000" cy="500063"/>
          </a:xfrm>
          <a:prstGeom prst="homePlate">
            <a:avLst/>
          </a:prstGeom>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sz="1800" b="1" dirty="0">
                <a:solidFill>
                  <a:schemeClr val="bg1"/>
                </a:solidFill>
              </a:rPr>
              <a:t>HIGHLIGHTS OF THE SCHEME</a:t>
            </a:r>
          </a:p>
        </p:txBody>
      </p:sp>
      <p:sp>
        <p:nvSpPr>
          <p:cNvPr id="8" name="Rectangle 7"/>
          <p:cNvSpPr/>
          <p:nvPr/>
        </p:nvSpPr>
        <p:spPr>
          <a:xfrm>
            <a:off x="2071688" y="869950"/>
            <a:ext cx="6229350" cy="36830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1800" b="1" dirty="0"/>
              <a:t>Network  Hospitals increased from 36 to 343</a:t>
            </a:r>
          </a:p>
        </p:txBody>
      </p:sp>
      <p:sp>
        <p:nvSpPr>
          <p:cNvPr id="9" name="Rectangle 8"/>
          <p:cNvSpPr/>
          <p:nvPr/>
        </p:nvSpPr>
        <p:spPr>
          <a:xfrm>
            <a:off x="2071688" y="1584325"/>
            <a:ext cx="6229350" cy="646331"/>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IN" sz="1800" b="1" dirty="0"/>
              <a:t>850 Health camps every month screening 1.5 lakh people</a:t>
            </a:r>
            <a:endParaRPr lang="en-US" sz="1800" b="1" dirty="0"/>
          </a:p>
        </p:txBody>
      </p:sp>
      <p:sp>
        <p:nvSpPr>
          <p:cNvPr id="10" name="Rectangle 9"/>
          <p:cNvSpPr/>
          <p:nvPr/>
        </p:nvSpPr>
        <p:spPr>
          <a:xfrm>
            <a:off x="2071688" y="2559050"/>
            <a:ext cx="6229350" cy="369888"/>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IN" sz="1800" b="1" dirty="0"/>
              <a:t>1100  surgeries/ treatment daily costing Rs 3 Crores.</a:t>
            </a:r>
            <a:endParaRPr lang="en-US" sz="1800" b="1" dirty="0"/>
          </a:p>
        </p:txBody>
      </p:sp>
      <p:sp>
        <p:nvSpPr>
          <p:cNvPr id="11" name="Rectangle 10"/>
          <p:cNvSpPr/>
          <p:nvPr/>
        </p:nvSpPr>
        <p:spPr>
          <a:xfrm>
            <a:off x="2071688" y="3500438"/>
            <a:ext cx="6229350" cy="646331"/>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IN" sz="1800" b="1" dirty="0"/>
              <a:t>10,000 beds in Govt./Corporate Hospitals under occupation</a:t>
            </a:r>
            <a:endParaRPr lang="en-US" sz="1800" b="1" dirty="0"/>
          </a:p>
        </p:txBody>
      </p:sp>
      <p:sp>
        <p:nvSpPr>
          <p:cNvPr id="12" name="Rectangle 11"/>
          <p:cNvSpPr/>
          <p:nvPr/>
        </p:nvSpPr>
        <p:spPr>
          <a:xfrm>
            <a:off x="2071688" y="4344988"/>
            <a:ext cx="6215062" cy="369887"/>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1800" b="1" dirty="0"/>
              <a:t>4000 calls attended by call centre daily</a:t>
            </a:r>
          </a:p>
        </p:txBody>
      </p:sp>
      <p:sp>
        <p:nvSpPr>
          <p:cNvPr id="13" name="Rectangle 12"/>
          <p:cNvSpPr/>
          <p:nvPr/>
        </p:nvSpPr>
        <p:spPr>
          <a:xfrm>
            <a:off x="2071688" y="5140325"/>
            <a:ext cx="6229350" cy="646113"/>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IN" sz="1800" b="1" dirty="0"/>
              <a:t>3010 Aarogyamitras in Network hospital/ PHC for Patient care </a:t>
            </a:r>
            <a:endParaRPr lang="en-US" sz="1800" b="1" dirty="0"/>
          </a:p>
        </p:txBody>
      </p:sp>
      <p:sp>
        <p:nvSpPr>
          <p:cNvPr id="14" name="Rectangle 13"/>
          <p:cNvSpPr/>
          <p:nvPr/>
        </p:nvSpPr>
        <p:spPr>
          <a:xfrm>
            <a:off x="2071688" y="6215063"/>
            <a:ext cx="6229350" cy="369887"/>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IN" sz="1800" b="1" dirty="0"/>
              <a:t>3</a:t>
            </a:r>
            <a:r>
              <a:rPr lang="en-IN" sz="1800" b="1" dirty="0">
                <a:solidFill>
                  <a:schemeClr val="accent4"/>
                </a:solidFill>
              </a:rPr>
              <a:t>,71,172</a:t>
            </a:r>
            <a:r>
              <a:rPr lang="en-IN" sz="1800" b="1" dirty="0">
                <a:solidFill>
                  <a:srgbClr val="FF0000"/>
                </a:solidFill>
              </a:rPr>
              <a:t> </a:t>
            </a:r>
            <a:r>
              <a:rPr lang="en-IN" sz="1800" b="1" dirty="0"/>
              <a:t>surgeries/therapies done so far.</a:t>
            </a:r>
          </a:p>
        </p:txBody>
      </p:sp>
      <p:pic>
        <p:nvPicPr>
          <p:cNvPr id="18" name="Picture 17" descr="logo1.gif"/>
          <p:cNvPicPr>
            <a:picLocks noChangeAspect="1"/>
          </p:cNvPicPr>
          <p:nvPr/>
        </p:nvPicPr>
        <p:blipFill>
          <a:blip r:embed="rId2" cstate="print"/>
          <a:stretch>
            <a:fillRect/>
          </a:stretch>
        </p:blipFill>
        <p:spPr>
          <a:xfrm>
            <a:off x="8362390" y="40341"/>
            <a:ext cx="714375" cy="77152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0-#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0-#ppt_w/2"/>
                                          </p:val>
                                        </p:tav>
                                        <p:tav tm="100000">
                                          <p:val>
                                            <p:strVal val="#ppt_x"/>
                                          </p:val>
                                        </p:tav>
                                      </p:tavLst>
                                    </p:anim>
                                    <p:anim calcmode="lin" valueType="num">
                                      <p:cBhvr additive="base">
                                        <p:cTn id="3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Pentagon 4"/>
          <p:cNvSpPr/>
          <p:nvPr/>
        </p:nvSpPr>
        <p:spPr>
          <a:xfrm>
            <a:off x="0" y="0"/>
            <a:ext cx="4948238" cy="457200"/>
          </a:xfrm>
          <a:prstGeom prst="homePlate">
            <a:avLst/>
          </a:prstGeom>
        </p:spPr>
        <p:style>
          <a:lnRef idx="1">
            <a:schemeClr val="accent1"/>
          </a:lnRef>
          <a:fillRef idx="3">
            <a:schemeClr val="accent1"/>
          </a:fillRef>
          <a:effectRef idx="2">
            <a:schemeClr val="accent1"/>
          </a:effectRef>
          <a:fontRef idx="minor">
            <a:schemeClr val="lt1"/>
          </a:fontRef>
        </p:style>
        <p:txBody>
          <a:bodyPr anchor="ctr"/>
          <a:lstStyle/>
          <a:p>
            <a:pPr eaLnBrk="0" hangingPunct="0">
              <a:defRPr/>
            </a:pPr>
            <a:r>
              <a:rPr lang="en-US" altLang="zh-CN" sz="1600" b="1" dirty="0">
                <a:solidFill>
                  <a:schemeClr val="bg1"/>
                </a:solidFill>
              </a:rPr>
              <a:t>Solution highlights</a:t>
            </a:r>
            <a:endParaRPr lang="en-US" sz="1600" b="1" dirty="0">
              <a:solidFill>
                <a:schemeClr val="bg1"/>
              </a:solidFill>
              <a:cs typeface="Arial" charset="0"/>
            </a:endParaRPr>
          </a:p>
        </p:txBody>
      </p:sp>
      <p:sp>
        <p:nvSpPr>
          <p:cNvPr id="6" name="TextBox 8"/>
          <p:cNvSpPr txBox="1">
            <a:spLocks noChangeArrowheads="1"/>
          </p:cNvSpPr>
          <p:nvPr/>
        </p:nvSpPr>
        <p:spPr bwMode="auto">
          <a:xfrm>
            <a:off x="26894" y="896471"/>
            <a:ext cx="6400800" cy="37623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buFont typeface="Wingdings" pitchFamily="2" charset="2"/>
              <a:buChar char="ü"/>
              <a:defRPr/>
            </a:pPr>
            <a:r>
              <a:rPr lang="en-US" b="1">
                <a:solidFill>
                  <a:schemeClr val="tx1"/>
                </a:solidFill>
                <a:latin typeface="Calibri" pitchFamily="34" charset="0"/>
              </a:rPr>
              <a:t>Completely paperless</a:t>
            </a:r>
          </a:p>
        </p:txBody>
      </p:sp>
      <p:sp>
        <p:nvSpPr>
          <p:cNvPr id="7" name="TextBox 8"/>
          <p:cNvSpPr txBox="1">
            <a:spLocks noChangeArrowheads="1"/>
          </p:cNvSpPr>
          <p:nvPr/>
        </p:nvSpPr>
        <p:spPr bwMode="auto">
          <a:xfrm>
            <a:off x="26894" y="1353671"/>
            <a:ext cx="6400800" cy="37623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buFont typeface="Wingdings" pitchFamily="2" charset="2"/>
              <a:buChar char="ü"/>
              <a:defRPr/>
            </a:pPr>
            <a:r>
              <a:rPr lang="en-US" b="1">
                <a:solidFill>
                  <a:schemeClr val="tx1"/>
                </a:solidFill>
                <a:latin typeface="Calibri" pitchFamily="34" charset="0"/>
              </a:rPr>
              <a:t>Monitor the program from anywhere</a:t>
            </a:r>
          </a:p>
        </p:txBody>
      </p:sp>
      <p:sp>
        <p:nvSpPr>
          <p:cNvPr id="8" name="TextBox 8"/>
          <p:cNvSpPr txBox="1">
            <a:spLocks noChangeArrowheads="1"/>
          </p:cNvSpPr>
          <p:nvPr/>
        </p:nvSpPr>
        <p:spPr bwMode="auto">
          <a:xfrm>
            <a:off x="26894" y="1810871"/>
            <a:ext cx="6400800" cy="37623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buFont typeface="Wingdings" pitchFamily="2" charset="2"/>
              <a:buChar char="ü"/>
              <a:defRPr/>
            </a:pPr>
            <a:r>
              <a:rPr lang="en-US" b="1" dirty="0" smtClean="0">
                <a:solidFill>
                  <a:schemeClr val="tx1"/>
                </a:solidFill>
                <a:latin typeface="Calibri" pitchFamily="34" charset="0"/>
              </a:rPr>
              <a:t>Round the clock availability of portal</a:t>
            </a:r>
            <a:endParaRPr lang="en-US" b="1" dirty="0">
              <a:solidFill>
                <a:schemeClr val="tx1"/>
              </a:solidFill>
              <a:latin typeface="Calibri" pitchFamily="34" charset="0"/>
            </a:endParaRPr>
          </a:p>
        </p:txBody>
      </p:sp>
      <p:sp>
        <p:nvSpPr>
          <p:cNvPr id="9" name="TextBox 8"/>
          <p:cNvSpPr txBox="1">
            <a:spLocks noChangeArrowheads="1"/>
          </p:cNvSpPr>
          <p:nvPr/>
        </p:nvSpPr>
        <p:spPr bwMode="auto">
          <a:xfrm>
            <a:off x="26894" y="2268071"/>
            <a:ext cx="6400800" cy="37623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buFont typeface="Wingdings" pitchFamily="2" charset="2"/>
              <a:buChar char="ü"/>
              <a:defRPr/>
            </a:pPr>
            <a:r>
              <a:rPr lang="en-US" b="1">
                <a:solidFill>
                  <a:schemeClr val="tx1"/>
                </a:solidFill>
                <a:latin typeface="Calibri" pitchFamily="34" charset="0"/>
              </a:rPr>
              <a:t>All transactions available for Public Scrutiny</a:t>
            </a:r>
          </a:p>
        </p:txBody>
      </p:sp>
      <p:sp>
        <p:nvSpPr>
          <p:cNvPr id="10" name="TextBox 9"/>
          <p:cNvSpPr txBox="1">
            <a:spLocks noChangeArrowheads="1"/>
          </p:cNvSpPr>
          <p:nvPr/>
        </p:nvSpPr>
        <p:spPr bwMode="auto">
          <a:xfrm>
            <a:off x="26894" y="2725271"/>
            <a:ext cx="6400800" cy="37623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buFont typeface="Wingdings" pitchFamily="2" charset="2"/>
              <a:buChar char="ü"/>
              <a:defRPr/>
            </a:pPr>
            <a:r>
              <a:rPr lang="en-US" b="1">
                <a:solidFill>
                  <a:schemeClr val="tx1"/>
                </a:solidFill>
                <a:latin typeface="Calibri" pitchFamily="34" charset="0"/>
              </a:rPr>
              <a:t>Complete Accountability &amp; Transparency</a:t>
            </a:r>
          </a:p>
        </p:txBody>
      </p:sp>
      <p:sp>
        <p:nvSpPr>
          <p:cNvPr id="11" name="TextBox 8"/>
          <p:cNvSpPr txBox="1">
            <a:spLocks noChangeArrowheads="1"/>
          </p:cNvSpPr>
          <p:nvPr/>
        </p:nvSpPr>
        <p:spPr bwMode="auto">
          <a:xfrm>
            <a:off x="26894" y="3182471"/>
            <a:ext cx="6400800" cy="37623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buFont typeface="Wingdings" pitchFamily="2" charset="2"/>
              <a:buChar char="ü"/>
              <a:defRPr/>
            </a:pPr>
            <a:r>
              <a:rPr lang="en-US" b="1">
                <a:solidFill>
                  <a:schemeClr val="tx1"/>
                </a:solidFill>
                <a:latin typeface="Calibri" pitchFamily="34" charset="0"/>
              </a:rPr>
              <a:t>Cashless transactions</a:t>
            </a:r>
          </a:p>
        </p:txBody>
      </p:sp>
      <p:sp>
        <p:nvSpPr>
          <p:cNvPr id="12" name="TextBox 8"/>
          <p:cNvSpPr txBox="1">
            <a:spLocks noChangeArrowheads="1"/>
          </p:cNvSpPr>
          <p:nvPr/>
        </p:nvSpPr>
        <p:spPr bwMode="auto">
          <a:xfrm>
            <a:off x="26894" y="3639671"/>
            <a:ext cx="6400800" cy="37623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buFont typeface="Wingdings" pitchFamily="2" charset="2"/>
              <a:buChar char="ü"/>
              <a:defRPr/>
            </a:pPr>
            <a:r>
              <a:rPr lang="en-US" b="1">
                <a:solidFill>
                  <a:schemeClr val="tx1"/>
                </a:solidFill>
                <a:latin typeface="Calibri" pitchFamily="34" charset="0"/>
              </a:rPr>
              <a:t>Online and Real time</a:t>
            </a:r>
          </a:p>
        </p:txBody>
      </p:sp>
      <p:sp>
        <p:nvSpPr>
          <p:cNvPr id="13" name="TextBox 8"/>
          <p:cNvSpPr txBox="1">
            <a:spLocks noChangeArrowheads="1"/>
          </p:cNvSpPr>
          <p:nvPr/>
        </p:nvSpPr>
        <p:spPr bwMode="auto">
          <a:xfrm>
            <a:off x="26894" y="4096871"/>
            <a:ext cx="6400800" cy="37623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buFont typeface="Wingdings" pitchFamily="2" charset="2"/>
              <a:buChar char="ü"/>
              <a:defRPr/>
            </a:pPr>
            <a:r>
              <a:rPr lang="en-US" b="1" dirty="0" smtClean="0">
                <a:solidFill>
                  <a:schemeClr val="tx1"/>
                </a:solidFill>
                <a:latin typeface="Calibri" pitchFamily="34" charset="0"/>
              </a:rPr>
              <a:t>Inventory of all medical </a:t>
            </a:r>
            <a:r>
              <a:rPr lang="en-US" b="1" dirty="0">
                <a:solidFill>
                  <a:schemeClr val="tx1"/>
                </a:solidFill>
                <a:latin typeface="Calibri" pitchFamily="34" charset="0"/>
              </a:rPr>
              <a:t>records</a:t>
            </a:r>
          </a:p>
        </p:txBody>
      </p:sp>
      <p:sp>
        <p:nvSpPr>
          <p:cNvPr id="14" name="TextBox 8"/>
          <p:cNvSpPr txBox="1">
            <a:spLocks noChangeArrowheads="1"/>
          </p:cNvSpPr>
          <p:nvPr/>
        </p:nvSpPr>
        <p:spPr bwMode="auto">
          <a:xfrm>
            <a:off x="26894" y="4554071"/>
            <a:ext cx="6400800" cy="37623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buFont typeface="Wingdings" pitchFamily="2" charset="2"/>
              <a:buChar char="ü"/>
              <a:defRPr/>
            </a:pPr>
            <a:r>
              <a:rPr lang="en-US" b="1" dirty="0" smtClean="0">
                <a:solidFill>
                  <a:schemeClr val="tx1"/>
                </a:solidFill>
                <a:latin typeface="Calibri" pitchFamily="34" charset="0"/>
              </a:rPr>
              <a:t>Card verifications against Civil Supplies BPL data</a:t>
            </a:r>
            <a:endParaRPr lang="en-US" b="1" dirty="0">
              <a:solidFill>
                <a:schemeClr val="tx1"/>
              </a:solidFill>
              <a:latin typeface="Calibri" pitchFamily="34" charset="0"/>
            </a:endParaRPr>
          </a:p>
        </p:txBody>
      </p:sp>
      <p:sp>
        <p:nvSpPr>
          <p:cNvPr id="15" name="TextBox 8"/>
          <p:cNvSpPr txBox="1">
            <a:spLocks noChangeArrowheads="1"/>
          </p:cNvSpPr>
          <p:nvPr/>
        </p:nvSpPr>
        <p:spPr bwMode="auto">
          <a:xfrm>
            <a:off x="26894" y="5011271"/>
            <a:ext cx="6400800" cy="37623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buFont typeface="Wingdings" pitchFamily="2" charset="2"/>
              <a:buChar char="ü"/>
              <a:defRPr/>
            </a:pPr>
            <a:r>
              <a:rPr lang="en-US" b="1" dirty="0" smtClean="0">
                <a:solidFill>
                  <a:schemeClr val="tx1"/>
                </a:solidFill>
                <a:latin typeface="Calibri" pitchFamily="34" charset="0"/>
              </a:rPr>
              <a:t>Internal communication between all Users - </a:t>
            </a:r>
            <a:r>
              <a:rPr lang="en-US" b="1" dirty="0" err="1" smtClean="0">
                <a:solidFill>
                  <a:schemeClr val="tx1"/>
                </a:solidFill>
                <a:latin typeface="Calibri" pitchFamily="34" charset="0"/>
              </a:rPr>
              <a:t>eMail</a:t>
            </a:r>
            <a:endParaRPr lang="en-US" b="1" dirty="0">
              <a:solidFill>
                <a:schemeClr val="tx1"/>
              </a:solidFill>
              <a:latin typeface="Calibri" pitchFamily="34" charset="0"/>
            </a:endParaRPr>
          </a:p>
        </p:txBody>
      </p:sp>
      <p:sp>
        <p:nvSpPr>
          <p:cNvPr id="16" name="TextBox 8"/>
          <p:cNvSpPr txBox="1">
            <a:spLocks noChangeArrowheads="1"/>
          </p:cNvSpPr>
          <p:nvPr/>
        </p:nvSpPr>
        <p:spPr bwMode="auto">
          <a:xfrm>
            <a:off x="26894" y="5468471"/>
            <a:ext cx="6400800" cy="37623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buFont typeface="Wingdings" pitchFamily="2" charset="2"/>
              <a:buChar char="ü"/>
              <a:defRPr/>
            </a:pPr>
            <a:r>
              <a:rPr lang="en-US" b="1">
                <a:solidFill>
                  <a:schemeClr val="tx1"/>
                </a:solidFill>
                <a:latin typeface="Calibri" pitchFamily="34" charset="0"/>
              </a:rPr>
              <a:t>Online View/Update  of bed capacity available in Hospitals</a:t>
            </a:r>
          </a:p>
        </p:txBody>
      </p:sp>
      <p:sp>
        <p:nvSpPr>
          <p:cNvPr id="17" name="TextBox 8"/>
          <p:cNvSpPr txBox="1">
            <a:spLocks noChangeArrowheads="1"/>
          </p:cNvSpPr>
          <p:nvPr/>
        </p:nvSpPr>
        <p:spPr bwMode="auto">
          <a:xfrm>
            <a:off x="26894" y="5925671"/>
            <a:ext cx="6400800" cy="37623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buFont typeface="Wingdings" pitchFamily="2" charset="2"/>
              <a:buChar char="ü"/>
              <a:defRPr/>
            </a:pPr>
            <a:r>
              <a:rPr lang="en-US" b="1" dirty="0">
                <a:solidFill>
                  <a:schemeClr val="tx1"/>
                </a:solidFill>
                <a:latin typeface="Calibri" pitchFamily="34" charset="0"/>
              </a:rPr>
              <a:t>Online claims, payments and </a:t>
            </a:r>
            <a:r>
              <a:rPr lang="en-US" b="1" dirty="0" smtClean="0">
                <a:solidFill>
                  <a:schemeClr val="tx1"/>
                </a:solidFill>
                <a:latin typeface="Calibri" pitchFamily="34" charset="0"/>
              </a:rPr>
              <a:t>Control systems</a:t>
            </a:r>
            <a:endParaRPr lang="en-US" b="1" dirty="0">
              <a:solidFill>
                <a:schemeClr val="tx1"/>
              </a:solidFill>
              <a:latin typeface="Calibri" pitchFamily="34" charset="0"/>
            </a:endParaRPr>
          </a:p>
        </p:txBody>
      </p:sp>
      <p:sp>
        <p:nvSpPr>
          <p:cNvPr id="18" name="Rectangle 22"/>
          <p:cNvSpPr>
            <a:spLocks noChangeArrowheads="1"/>
          </p:cNvSpPr>
          <p:nvPr/>
        </p:nvSpPr>
        <p:spPr bwMode="auto">
          <a:xfrm>
            <a:off x="6589059" y="4554071"/>
            <a:ext cx="2514600" cy="17526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endParaRPr lang="en-US" sz="1400" b="1" dirty="0">
              <a:solidFill>
                <a:schemeClr val="bg1"/>
              </a:solidFill>
            </a:endParaRPr>
          </a:p>
          <a:p>
            <a:pPr algn="ctr">
              <a:defRPr/>
            </a:pPr>
            <a:r>
              <a:rPr lang="en-US" sz="1400" b="1" dirty="0">
                <a:solidFill>
                  <a:schemeClr val="bg1"/>
                </a:solidFill>
              </a:rPr>
              <a:t>CORRUPTION FREE</a:t>
            </a:r>
          </a:p>
          <a:p>
            <a:pPr algn="ctr">
              <a:defRPr/>
            </a:pPr>
            <a:r>
              <a:rPr lang="en-US" sz="1400" b="1" dirty="0">
                <a:solidFill>
                  <a:schemeClr val="bg1"/>
                </a:solidFill>
              </a:rPr>
              <a:t>ENVIRONMENT</a:t>
            </a:r>
          </a:p>
        </p:txBody>
      </p:sp>
      <p:sp>
        <p:nvSpPr>
          <p:cNvPr id="19" name="Rectangle 23"/>
          <p:cNvSpPr>
            <a:spLocks noChangeArrowheads="1"/>
          </p:cNvSpPr>
          <p:nvPr/>
        </p:nvSpPr>
        <p:spPr bwMode="auto">
          <a:xfrm>
            <a:off x="6549372" y="2725271"/>
            <a:ext cx="2554287" cy="1725613"/>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endParaRPr lang="en-US" sz="1400" b="1">
              <a:solidFill>
                <a:schemeClr val="bg1"/>
              </a:solidFill>
            </a:endParaRPr>
          </a:p>
          <a:p>
            <a:pPr algn="ctr">
              <a:defRPr/>
            </a:pPr>
            <a:r>
              <a:rPr lang="en-US" sz="1400" b="1">
                <a:solidFill>
                  <a:schemeClr val="bg1"/>
                </a:solidFill>
              </a:rPr>
              <a:t>  BETTER MONITORING &amp; </a:t>
            </a:r>
          </a:p>
          <a:p>
            <a:pPr algn="ctr">
              <a:defRPr/>
            </a:pPr>
            <a:r>
              <a:rPr lang="en-US" sz="1400" b="1">
                <a:solidFill>
                  <a:schemeClr val="bg1"/>
                </a:solidFill>
              </a:rPr>
              <a:t>CONTROL MECHANSIM</a:t>
            </a:r>
          </a:p>
          <a:p>
            <a:pPr algn="ctr">
              <a:defRPr/>
            </a:pPr>
            <a:r>
              <a:rPr lang="en-US" sz="1400" b="1">
                <a:solidFill>
                  <a:schemeClr val="bg1"/>
                </a:solidFill>
              </a:rPr>
              <a:t>THROUGH “ICT” SOLUTION</a:t>
            </a:r>
          </a:p>
        </p:txBody>
      </p:sp>
      <p:sp>
        <p:nvSpPr>
          <p:cNvPr id="20" name="Rectangle 24"/>
          <p:cNvSpPr>
            <a:spLocks noChangeArrowheads="1"/>
          </p:cNvSpPr>
          <p:nvPr/>
        </p:nvSpPr>
        <p:spPr bwMode="auto">
          <a:xfrm>
            <a:off x="6562072" y="896471"/>
            <a:ext cx="2541587" cy="17399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en-US" sz="1400" b="1" dirty="0" smtClean="0">
                <a:solidFill>
                  <a:schemeClr val="bg1"/>
                </a:solidFill>
              </a:rPr>
              <a:t>OVER </a:t>
            </a:r>
            <a:r>
              <a:rPr lang="en-US" sz="1400" b="1" dirty="0">
                <a:solidFill>
                  <a:schemeClr val="bg1"/>
                </a:solidFill>
              </a:rPr>
              <a:t>4000 EMPLOYEES</a:t>
            </a:r>
          </a:p>
          <a:p>
            <a:pPr algn="ctr">
              <a:defRPr/>
            </a:pPr>
            <a:r>
              <a:rPr lang="en-US" sz="1400" b="1" dirty="0">
                <a:solidFill>
                  <a:schemeClr val="bg1"/>
                </a:solidFill>
              </a:rPr>
              <a:t> FOR</a:t>
            </a:r>
          </a:p>
          <a:p>
            <a:pPr algn="ctr">
              <a:defRPr/>
            </a:pPr>
            <a:r>
              <a:rPr lang="en-US" sz="1400" b="1" dirty="0">
                <a:solidFill>
                  <a:schemeClr val="bg1"/>
                </a:solidFill>
              </a:rPr>
              <a:t>  SUPPORT AND OPERATIONS</a:t>
            </a:r>
          </a:p>
        </p:txBody>
      </p:sp>
      <p:pic>
        <p:nvPicPr>
          <p:cNvPr id="21" name="Picture 20" descr="logo1.gif"/>
          <p:cNvPicPr>
            <a:picLocks noChangeAspect="1"/>
          </p:cNvPicPr>
          <p:nvPr/>
        </p:nvPicPr>
        <p:blipFill>
          <a:blip r:embed="rId2" cstate="print"/>
          <a:stretch>
            <a:fillRect/>
          </a:stretch>
        </p:blipFill>
        <p:spPr>
          <a:xfrm>
            <a:off x="8362390" y="40341"/>
            <a:ext cx="714375" cy="77152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across)">
                                      <p:cBhvr>
                                        <p:cTn id="13" dur="500"/>
                                        <p:tgtEl>
                                          <p:spTgt spid="8"/>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500"/>
                                        <p:tgtEl>
                                          <p:spTgt spid="9"/>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heckerboard(across)">
                                      <p:cBhvr>
                                        <p:cTn id="19" dur="500"/>
                                        <p:tgtEl>
                                          <p:spTgt spid="10"/>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heckerboard(across)">
                                      <p:cBhvr>
                                        <p:cTn id="25" dur="500"/>
                                        <p:tgtEl>
                                          <p:spTgt spid="12"/>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heckerboard(across)">
                                      <p:cBhvr>
                                        <p:cTn id="28" dur="500"/>
                                        <p:tgtEl>
                                          <p:spTgt spid="13"/>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heckerboard(across)">
                                      <p:cBhvr>
                                        <p:cTn id="31" dur="500"/>
                                        <p:tgtEl>
                                          <p:spTgt spid="14"/>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checkerboard(across)">
                                      <p:cBhvr>
                                        <p:cTn id="34" dur="500"/>
                                        <p:tgtEl>
                                          <p:spTgt spid="15"/>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heckerboard(across)">
                                      <p:cBhvr>
                                        <p:cTn id="37" dur="500"/>
                                        <p:tgtEl>
                                          <p:spTgt spid="16"/>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checkerboard(across)">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box(in)">
                                      <p:cBhvr>
                                        <p:cTn id="45" dur="500"/>
                                        <p:tgtEl>
                                          <p:spTgt spid="20"/>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ox(in)">
                                      <p:cBhvr>
                                        <p:cTn id="48" dur="500"/>
                                        <p:tgtEl>
                                          <p:spTgt spid="19"/>
                                        </p:tgtEl>
                                      </p:cBhvr>
                                    </p:animEffect>
                                  </p:childTnLst>
                                </p:cTn>
                              </p:par>
                              <p:par>
                                <p:cTn id="49" presetID="4" presetClass="entr" presetSubtype="16"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ox(in)">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9"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15" descr="logo1.gif"/>
          <p:cNvPicPr>
            <a:picLocks noChangeAspect="1"/>
          </p:cNvPicPr>
          <p:nvPr/>
        </p:nvPicPr>
        <p:blipFill>
          <a:blip r:embed="rId2" cstate="print"/>
          <a:stretch>
            <a:fillRect/>
          </a:stretch>
        </p:blipFill>
        <p:spPr>
          <a:xfrm>
            <a:off x="8362390" y="40341"/>
            <a:ext cx="714375" cy="771525"/>
          </a:xfrm>
          <a:prstGeom prst="rect">
            <a:avLst/>
          </a:prstGeom>
        </p:spPr>
      </p:pic>
      <p:sp>
        <p:nvSpPr>
          <p:cNvPr id="5" name="Pentagon 4"/>
          <p:cNvSpPr/>
          <p:nvPr/>
        </p:nvSpPr>
        <p:spPr>
          <a:xfrm>
            <a:off x="0" y="0"/>
            <a:ext cx="4948238" cy="457200"/>
          </a:xfrm>
          <a:prstGeom prst="homePlate">
            <a:avLst/>
          </a:prstGeom>
        </p:spPr>
        <p:style>
          <a:lnRef idx="1">
            <a:schemeClr val="accent1"/>
          </a:lnRef>
          <a:fillRef idx="3">
            <a:schemeClr val="accent1"/>
          </a:fillRef>
          <a:effectRef idx="2">
            <a:schemeClr val="accent1"/>
          </a:effectRef>
          <a:fontRef idx="minor">
            <a:schemeClr val="lt1"/>
          </a:fontRef>
        </p:style>
        <p:txBody>
          <a:bodyPr anchor="ctr"/>
          <a:lstStyle/>
          <a:p>
            <a:pPr>
              <a:lnSpc>
                <a:spcPct val="115000"/>
              </a:lnSpc>
              <a:defRPr/>
            </a:pPr>
            <a:r>
              <a:rPr lang="en-US" altLang="zh-CN" sz="1600" b="1" dirty="0">
                <a:solidFill>
                  <a:schemeClr val="bg1"/>
                </a:solidFill>
              </a:rPr>
              <a:t>Scheme without ICT</a:t>
            </a:r>
          </a:p>
        </p:txBody>
      </p:sp>
      <p:sp>
        <p:nvSpPr>
          <p:cNvPr id="6" name="TextBox 5"/>
          <p:cNvSpPr txBox="1">
            <a:spLocks noChangeArrowheads="1"/>
          </p:cNvSpPr>
          <p:nvPr/>
        </p:nvSpPr>
        <p:spPr bwMode="auto">
          <a:xfrm>
            <a:off x="814388" y="755650"/>
            <a:ext cx="8001000" cy="193833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2000" b="1" dirty="0">
                <a:solidFill>
                  <a:schemeClr val="tx1"/>
                </a:solidFill>
                <a:latin typeface="Calibri" pitchFamily="34" charset="0"/>
              </a:rPr>
              <a:t>Fraud and Corruption at all stages  - </a:t>
            </a:r>
          </a:p>
          <a:p>
            <a:pPr>
              <a:defRPr/>
            </a:pPr>
            <a:r>
              <a:rPr lang="en-US" sz="2000" b="1" dirty="0">
                <a:solidFill>
                  <a:schemeClr val="tx1"/>
                </a:solidFill>
                <a:latin typeface="Calibri" pitchFamily="34" charset="0"/>
              </a:rPr>
              <a:t>	Hospital Empanelment</a:t>
            </a:r>
          </a:p>
          <a:p>
            <a:pPr>
              <a:defRPr/>
            </a:pPr>
            <a:r>
              <a:rPr lang="en-US" sz="2000" b="1" dirty="0">
                <a:solidFill>
                  <a:schemeClr val="tx1"/>
                </a:solidFill>
                <a:latin typeface="Calibri" pitchFamily="34" charset="0"/>
              </a:rPr>
              <a:t>	Medical Camps</a:t>
            </a:r>
          </a:p>
          <a:p>
            <a:pPr>
              <a:defRPr/>
            </a:pPr>
            <a:r>
              <a:rPr lang="en-US" sz="2000" b="1" dirty="0">
                <a:solidFill>
                  <a:schemeClr val="tx1"/>
                </a:solidFill>
                <a:latin typeface="Calibri" pitchFamily="34" charset="0"/>
              </a:rPr>
              <a:t>	Registrations</a:t>
            </a:r>
          </a:p>
          <a:p>
            <a:pPr>
              <a:defRPr/>
            </a:pPr>
            <a:r>
              <a:rPr lang="en-US" sz="2000" b="1" dirty="0">
                <a:solidFill>
                  <a:schemeClr val="tx1"/>
                </a:solidFill>
                <a:latin typeface="Calibri" pitchFamily="34" charset="0"/>
              </a:rPr>
              <a:t>	Pre- Authorization</a:t>
            </a:r>
          </a:p>
          <a:p>
            <a:pPr>
              <a:defRPr/>
            </a:pPr>
            <a:r>
              <a:rPr lang="en-US" sz="2000" b="1" dirty="0">
                <a:solidFill>
                  <a:schemeClr val="tx1"/>
                </a:solidFill>
                <a:latin typeface="Calibri" pitchFamily="34" charset="0"/>
              </a:rPr>
              <a:t>	Claims and Billing etc</a:t>
            </a:r>
          </a:p>
        </p:txBody>
      </p:sp>
      <p:sp>
        <p:nvSpPr>
          <p:cNvPr id="7" name="TextBox 11"/>
          <p:cNvSpPr txBox="1">
            <a:spLocks noChangeArrowheads="1"/>
          </p:cNvSpPr>
          <p:nvPr/>
        </p:nvSpPr>
        <p:spPr bwMode="auto">
          <a:xfrm>
            <a:off x="814388" y="2794000"/>
            <a:ext cx="8001000" cy="40005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2000" b="1" dirty="0">
                <a:solidFill>
                  <a:schemeClr val="tx1"/>
                </a:solidFill>
                <a:latin typeface="Calibri" pitchFamily="34" charset="0"/>
              </a:rPr>
              <a:t>Difficulty in handling Huge money transactions non-transparent</a:t>
            </a:r>
          </a:p>
        </p:txBody>
      </p:sp>
      <p:sp>
        <p:nvSpPr>
          <p:cNvPr id="8" name="TextBox 11"/>
          <p:cNvSpPr txBox="1">
            <a:spLocks noChangeArrowheads="1"/>
          </p:cNvSpPr>
          <p:nvPr/>
        </p:nvSpPr>
        <p:spPr bwMode="auto">
          <a:xfrm>
            <a:off x="0" y="5562600"/>
            <a:ext cx="4495800" cy="369888"/>
          </a:xfrm>
          <a:prstGeom prst="rect">
            <a:avLst/>
          </a:prstGeom>
          <a:solidFill>
            <a:srgbClr val="FF9900"/>
          </a:solidFill>
          <a:ln w="9525" algn="ctr">
            <a:noFill/>
            <a:miter lim="800000"/>
            <a:headEnd/>
            <a:tailEnd/>
          </a:ln>
        </p:spPr>
        <p:txBody>
          <a:bodyPr>
            <a:spAutoFit/>
          </a:bodyPr>
          <a:lstStyle/>
          <a:p>
            <a:r>
              <a:rPr lang="en-US" b="1">
                <a:solidFill>
                  <a:schemeClr val="bg1"/>
                </a:solidFill>
                <a:cs typeface="Arial" charset="0"/>
              </a:rPr>
              <a:t>Gain for Private Agencies</a:t>
            </a:r>
          </a:p>
        </p:txBody>
      </p:sp>
      <p:sp>
        <p:nvSpPr>
          <p:cNvPr id="9" name="TextBox 11"/>
          <p:cNvSpPr txBox="1">
            <a:spLocks noChangeArrowheads="1"/>
          </p:cNvSpPr>
          <p:nvPr/>
        </p:nvSpPr>
        <p:spPr bwMode="auto">
          <a:xfrm>
            <a:off x="4648200" y="5562600"/>
            <a:ext cx="4495800" cy="369888"/>
          </a:xfrm>
          <a:prstGeom prst="rect">
            <a:avLst/>
          </a:prstGeom>
          <a:solidFill>
            <a:srgbClr val="FF9900"/>
          </a:solidFill>
          <a:ln w="9525" algn="ctr">
            <a:noFill/>
            <a:miter lim="800000"/>
            <a:headEnd/>
            <a:tailEnd/>
          </a:ln>
        </p:spPr>
        <p:txBody>
          <a:bodyPr>
            <a:spAutoFit/>
          </a:bodyPr>
          <a:lstStyle/>
          <a:p>
            <a:r>
              <a:rPr lang="en-US" b="1">
                <a:solidFill>
                  <a:schemeClr val="bg1"/>
                </a:solidFill>
                <a:cs typeface="Arial" charset="0"/>
              </a:rPr>
              <a:t>Service delivery is at stake</a:t>
            </a:r>
          </a:p>
        </p:txBody>
      </p:sp>
      <p:sp>
        <p:nvSpPr>
          <p:cNvPr id="10" name="TextBox 11"/>
          <p:cNvSpPr txBox="1">
            <a:spLocks noChangeArrowheads="1"/>
          </p:cNvSpPr>
          <p:nvPr/>
        </p:nvSpPr>
        <p:spPr bwMode="auto">
          <a:xfrm>
            <a:off x="814388" y="3295650"/>
            <a:ext cx="8001000" cy="39687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2000" b="1" dirty="0">
                <a:solidFill>
                  <a:schemeClr val="tx1"/>
                </a:solidFill>
                <a:latin typeface="Calibri" pitchFamily="34" charset="0"/>
              </a:rPr>
              <a:t>Cannot achieve SLAs for pre-authorizations</a:t>
            </a:r>
          </a:p>
        </p:txBody>
      </p:sp>
      <p:sp>
        <p:nvSpPr>
          <p:cNvPr id="11" name="TextBox 11"/>
          <p:cNvSpPr txBox="1">
            <a:spLocks noChangeArrowheads="1"/>
          </p:cNvSpPr>
          <p:nvPr/>
        </p:nvSpPr>
        <p:spPr bwMode="auto">
          <a:xfrm>
            <a:off x="814388" y="3810000"/>
            <a:ext cx="8001000" cy="39687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2000" b="1" dirty="0">
                <a:solidFill>
                  <a:schemeClr val="tx1"/>
                </a:solidFill>
                <a:latin typeface="Calibri" pitchFamily="34" charset="0"/>
              </a:rPr>
              <a:t>Communication becomes non-effective</a:t>
            </a:r>
          </a:p>
        </p:txBody>
      </p:sp>
      <p:sp>
        <p:nvSpPr>
          <p:cNvPr id="12" name="TextBox 11"/>
          <p:cNvSpPr txBox="1">
            <a:spLocks noChangeArrowheads="1"/>
          </p:cNvSpPr>
          <p:nvPr/>
        </p:nvSpPr>
        <p:spPr bwMode="auto">
          <a:xfrm>
            <a:off x="814388" y="4318000"/>
            <a:ext cx="8001000" cy="39687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2000" b="1" dirty="0">
                <a:solidFill>
                  <a:schemeClr val="tx1"/>
                </a:solidFill>
                <a:latin typeface="Calibri" pitchFamily="34" charset="0"/>
              </a:rPr>
              <a:t>Less Accountability</a:t>
            </a:r>
          </a:p>
        </p:txBody>
      </p:sp>
      <p:sp>
        <p:nvSpPr>
          <p:cNvPr id="13" name="TextBox 12"/>
          <p:cNvSpPr txBox="1">
            <a:spLocks noChangeArrowheads="1"/>
          </p:cNvSpPr>
          <p:nvPr/>
        </p:nvSpPr>
        <p:spPr bwMode="auto">
          <a:xfrm>
            <a:off x="814388" y="4833938"/>
            <a:ext cx="8001000" cy="39687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2000" b="1" dirty="0">
                <a:solidFill>
                  <a:schemeClr val="tx1"/>
                </a:solidFill>
                <a:latin typeface="Calibri" pitchFamily="34" charset="0"/>
              </a:rPr>
              <a:t>Monitoring and controlling becomes a nightmare</a:t>
            </a:r>
          </a:p>
        </p:txBody>
      </p:sp>
      <p:sp>
        <p:nvSpPr>
          <p:cNvPr id="14" name="TextBox 11"/>
          <p:cNvSpPr txBox="1">
            <a:spLocks noChangeArrowheads="1"/>
          </p:cNvSpPr>
          <p:nvPr/>
        </p:nvSpPr>
        <p:spPr bwMode="auto">
          <a:xfrm>
            <a:off x="0" y="6076950"/>
            <a:ext cx="4495800" cy="369888"/>
          </a:xfrm>
          <a:prstGeom prst="rect">
            <a:avLst/>
          </a:prstGeom>
          <a:solidFill>
            <a:srgbClr val="FF9900"/>
          </a:solidFill>
          <a:ln w="9525" algn="ctr">
            <a:noFill/>
            <a:miter lim="800000"/>
            <a:headEnd/>
            <a:tailEnd/>
          </a:ln>
        </p:spPr>
        <p:txBody>
          <a:bodyPr>
            <a:spAutoFit/>
          </a:bodyPr>
          <a:lstStyle/>
          <a:p>
            <a:r>
              <a:rPr lang="en-US" b="1">
                <a:solidFill>
                  <a:schemeClr val="bg1"/>
                </a:solidFill>
                <a:cs typeface="Arial" charset="0"/>
              </a:rPr>
              <a:t>Victims – BPL Families</a:t>
            </a:r>
          </a:p>
        </p:txBody>
      </p:sp>
      <p:sp>
        <p:nvSpPr>
          <p:cNvPr id="15" name="TextBox 11"/>
          <p:cNvSpPr txBox="1">
            <a:spLocks noChangeArrowheads="1"/>
          </p:cNvSpPr>
          <p:nvPr/>
        </p:nvSpPr>
        <p:spPr bwMode="auto">
          <a:xfrm>
            <a:off x="4648200" y="6059488"/>
            <a:ext cx="4495800" cy="369887"/>
          </a:xfrm>
          <a:prstGeom prst="rect">
            <a:avLst/>
          </a:prstGeom>
          <a:solidFill>
            <a:srgbClr val="FF9900"/>
          </a:solidFill>
          <a:ln w="9525" algn="ctr">
            <a:noFill/>
            <a:miter lim="800000"/>
            <a:headEnd/>
            <a:tailEnd/>
          </a:ln>
        </p:spPr>
        <p:txBody>
          <a:bodyPr>
            <a:spAutoFit/>
          </a:bodyPr>
          <a:lstStyle/>
          <a:p>
            <a:r>
              <a:rPr lang="en-US" b="1">
                <a:solidFill>
                  <a:schemeClr val="bg1"/>
                </a:solidFill>
                <a:cs typeface="Arial" charset="0"/>
              </a:rPr>
              <a:t>Government objective is at risk</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heckerboard(across)">
                                      <p:cBhvr>
                                        <p:cTn id="13" dur="500"/>
                                        <p:tgtEl>
                                          <p:spTgt spid="10"/>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heckerboard(across)">
                                      <p:cBhvr>
                                        <p:cTn id="16" dur="500"/>
                                        <p:tgtEl>
                                          <p:spTgt spid="11"/>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heckerboard(across)">
                                      <p:cBhvr>
                                        <p:cTn id="19" dur="500"/>
                                        <p:tgtEl>
                                          <p:spTgt spid="12"/>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heckerboard(across)">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0-#ppt_w/2"/>
                                          </p:val>
                                        </p:tav>
                                        <p:tav tm="100000">
                                          <p:val>
                                            <p:strVal val="#ppt_x"/>
                                          </p:val>
                                        </p:tav>
                                      </p:tavLst>
                                    </p:anim>
                                    <p:anim calcmode="lin" valueType="num">
                                      <p:cBhvr additive="base">
                                        <p:cTn id="3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1+#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1+#ppt_w/2"/>
                                          </p:val>
                                        </p:tav>
                                        <p:tav tm="100000">
                                          <p:val>
                                            <p:strVal val="#ppt_x"/>
                                          </p:val>
                                        </p:tav>
                                      </p:tavLst>
                                    </p:anim>
                                    <p:anim calcmode="lin" valueType="num">
                                      <p:cBhvr additive="base">
                                        <p:cTn id="46"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2" descr="CLIPART_OF_13240_SM_2.jpg"/>
          <p:cNvPicPr>
            <a:picLocks noChangeAspect="1"/>
          </p:cNvPicPr>
          <p:nvPr/>
        </p:nvPicPr>
        <p:blipFill>
          <a:blip r:embed="rId2" cstate="print"/>
          <a:srcRect/>
          <a:stretch>
            <a:fillRect/>
          </a:stretch>
        </p:blipFill>
        <p:spPr bwMode="auto">
          <a:xfrm>
            <a:off x="0" y="1895475"/>
            <a:ext cx="3306763" cy="3443288"/>
          </a:xfrm>
          <a:prstGeom prst="rect">
            <a:avLst/>
          </a:prstGeom>
          <a:noFill/>
          <a:ln w="9525">
            <a:noFill/>
            <a:miter lim="800000"/>
            <a:headEnd/>
            <a:tailEnd/>
          </a:ln>
        </p:spPr>
      </p:pic>
      <p:sp>
        <p:nvSpPr>
          <p:cNvPr id="29698" name="TextBox 23"/>
          <p:cNvSpPr txBox="1">
            <a:spLocks noChangeArrowheads="1"/>
          </p:cNvSpPr>
          <p:nvPr/>
        </p:nvSpPr>
        <p:spPr bwMode="auto">
          <a:xfrm>
            <a:off x="523875" y="2219325"/>
            <a:ext cx="1936750" cy="522288"/>
          </a:xfrm>
          <a:prstGeom prst="rect">
            <a:avLst/>
          </a:prstGeom>
          <a:noFill/>
          <a:ln w="9525">
            <a:noFill/>
            <a:miter lim="800000"/>
            <a:headEnd/>
            <a:tailEnd/>
          </a:ln>
        </p:spPr>
        <p:txBody>
          <a:bodyPr>
            <a:spAutoFit/>
          </a:bodyPr>
          <a:lstStyle/>
          <a:p>
            <a:r>
              <a:rPr lang="en-US" sz="2800" b="1"/>
              <a:t>AGENDA</a:t>
            </a:r>
          </a:p>
        </p:txBody>
      </p:sp>
      <p:sp>
        <p:nvSpPr>
          <p:cNvPr id="14" name="AutoShape 3"/>
          <p:cNvSpPr>
            <a:spLocks noChangeArrowheads="1"/>
          </p:cNvSpPr>
          <p:nvPr/>
        </p:nvSpPr>
        <p:spPr bwMode="gray">
          <a:xfrm>
            <a:off x="3711482" y="2131546"/>
            <a:ext cx="3417887" cy="355600"/>
          </a:xfrm>
          <a:prstGeom prst="homePlate">
            <a:avLst>
              <a:gd name="adj" fmla="val 37747"/>
            </a:avLst>
          </a:prstGeom>
          <a:ln>
            <a:headEnd/>
            <a:tailEnd/>
          </a:ln>
        </p:spPr>
        <p:style>
          <a:lnRef idx="1">
            <a:schemeClr val="accent1"/>
          </a:lnRef>
          <a:fillRef idx="3">
            <a:schemeClr val="accent1"/>
          </a:fillRef>
          <a:effectRef idx="2">
            <a:schemeClr val="accent1"/>
          </a:effectRef>
          <a:fontRef idx="minor">
            <a:schemeClr val="lt1"/>
          </a:fontRef>
        </p:style>
        <p:txBody>
          <a:bodyPr anchor="ctr"/>
          <a:lstStyle/>
          <a:p>
            <a:pPr defTabSz="457200">
              <a:buClr>
                <a:srgbClr val="000000"/>
              </a:buClr>
              <a:buSzPct val="100000"/>
              <a:buFont typeface="Arial" charset="0"/>
              <a:buNone/>
              <a:defRPr/>
            </a:pPr>
            <a:r>
              <a:rPr lang="en-US" sz="1400" b="1" dirty="0" smtClean="0">
                <a:solidFill>
                  <a:schemeClr val="bg1"/>
                </a:solidFill>
              </a:rPr>
              <a:t>   Scheme Background</a:t>
            </a:r>
            <a:endParaRPr lang="en-US" sz="1400" b="1" dirty="0">
              <a:solidFill>
                <a:schemeClr val="bg1"/>
              </a:solidFill>
            </a:endParaRPr>
          </a:p>
        </p:txBody>
      </p:sp>
      <p:sp>
        <p:nvSpPr>
          <p:cNvPr id="29700" name="Oval 19"/>
          <p:cNvSpPr>
            <a:spLocks noChangeArrowheads="1"/>
          </p:cNvSpPr>
          <p:nvPr/>
        </p:nvSpPr>
        <p:spPr bwMode="auto">
          <a:xfrm>
            <a:off x="3532094" y="2126784"/>
            <a:ext cx="358775" cy="360362"/>
          </a:xfrm>
          <a:prstGeom prst="ellipse">
            <a:avLst/>
          </a:prstGeom>
          <a:solidFill>
            <a:srgbClr val="FBB034"/>
          </a:solidFill>
          <a:ln w="9525" algn="ctr">
            <a:noFill/>
            <a:round/>
            <a:headEnd/>
            <a:tailEnd/>
          </a:ln>
        </p:spPr>
        <p:txBody>
          <a:bodyPr wrap="none" anchor="ctr"/>
          <a:lstStyle/>
          <a:p>
            <a:pPr algn="ctr" defTabSz="457200">
              <a:buClr>
                <a:srgbClr val="000000"/>
              </a:buClr>
              <a:buSzPct val="100000"/>
              <a:buFont typeface="Arial" charset="0"/>
              <a:buNone/>
            </a:pPr>
            <a:r>
              <a:rPr lang="en-US" sz="1200" b="1">
                <a:latin typeface="Verdana" pitchFamily="34" charset="0"/>
              </a:rPr>
              <a:t>1</a:t>
            </a:r>
          </a:p>
        </p:txBody>
      </p:sp>
      <p:sp>
        <p:nvSpPr>
          <p:cNvPr id="16" name="AutoShape 3"/>
          <p:cNvSpPr>
            <a:spLocks noChangeArrowheads="1"/>
          </p:cNvSpPr>
          <p:nvPr/>
        </p:nvSpPr>
        <p:spPr bwMode="gray">
          <a:xfrm>
            <a:off x="3930557" y="2593509"/>
            <a:ext cx="3417887" cy="355600"/>
          </a:xfrm>
          <a:prstGeom prst="homePlate">
            <a:avLst>
              <a:gd name="adj" fmla="val 37747"/>
            </a:avLst>
          </a:prstGeom>
          <a:ln>
            <a:headEnd/>
            <a:tailEnd/>
          </a:ln>
        </p:spPr>
        <p:style>
          <a:lnRef idx="1">
            <a:schemeClr val="accent1"/>
          </a:lnRef>
          <a:fillRef idx="3">
            <a:schemeClr val="accent1"/>
          </a:fillRef>
          <a:effectRef idx="2">
            <a:schemeClr val="accent1"/>
          </a:effectRef>
          <a:fontRef idx="minor">
            <a:schemeClr val="lt1"/>
          </a:fontRef>
        </p:style>
        <p:txBody>
          <a:bodyPr anchor="ctr"/>
          <a:lstStyle/>
          <a:p>
            <a:pPr>
              <a:defRPr/>
            </a:pPr>
            <a:r>
              <a:rPr lang="en-US" altLang="zh-CN" sz="1400" b="1" dirty="0" smtClean="0">
                <a:solidFill>
                  <a:schemeClr val="bg1"/>
                </a:solidFill>
                <a:ea typeface="宋体" charset="-122"/>
                <a:cs typeface="Arial" charset="0"/>
              </a:rPr>
              <a:t>    Project Model</a:t>
            </a:r>
            <a:endParaRPr lang="en-US" sz="1400" b="1" dirty="0">
              <a:solidFill>
                <a:schemeClr val="bg1"/>
              </a:solidFill>
              <a:ea typeface="宋体" charset="-122"/>
              <a:cs typeface="Arial" charset="0"/>
            </a:endParaRPr>
          </a:p>
        </p:txBody>
      </p:sp>
      <p:sp>
        <p:nvSpPr>
          <p:cNvPr id="19" name="AutoShape 3"/>
          <p:cNvSpPr>
            <a:spLocks noChangeArrowheads="1"/>
          </p:cNvSpPr>
          <p:nvPr/>
        </p:nvSpPr>
        <p:spPr bwMode="gray">
          <a:xfrm>
            <a:off x="4105182" y="3036421"/>
            <a:ext cx="3417887" cy="357188"/>
          </a:xfrm>
          <a:prstGeom prst="homePlate">
            <a:avLst>
              <a:gd name="adj" fmla="val 37747"/>
            </a:avLst>
          </a:prstGeom>
          <a:ln>
            <a:headEnd/>
            <a:tailEnd/>
          </a:ln>
        </p:spPr>
        <p:style>
          <a:lnRef idx="1">
            <a:schemeClr val="accent1"/>
          </a:lnRef>
          <a:fillRef idx="3">
            <a:schemeClr val="accent1"/>
          </a:fillRef>
          <a:effectRef idx="2">
            <a:schemeClr val="accent1"/>
          </a:effectRef>
          <a:fontRef idx="minor">
            <a:schemeClr val="lt1"/>
          </a:fontRef>
        </p:style>
        <p:txBody>
          <a:bodyPr anchor="ctr"/>
          <a:lstStyle/>
          <a:p>
            <a:pPr>
              <a:defRPr/>
            </a:pPr>
            <a:r>
              <a:rPr lang="en-US" sz="1400" b="1" dirty="0" smtClean="0">
                <a:solidFill>
                  <a:schemeClr val="bg1"/>
                </a:solidFill>
                <a:cs typeface="Arial" charset="0"/>
              </a:rPr>
              <a:t>     Implementation &amp; Coverage</a:t>
            </a:r>
            <a:endParaRPr lang="en-US" sz="1400" b="1" dirty="0">
              <a:solidFill>
                <a:schemeClr val="bg1"/>
              </a:solidFill>
            </a:endParaRPr>
          </a:p>
        </p:txBody>
      </p:sp>
      <p:sp>
        <p:nvSpPr>
          <p:cNvPr id="25" name="AutoShape 3"/>
          <p:cNvSpPr>
            <a:spLocks noChangeArrowheads="1"/>
          </p:cNvSpPr>
          <p:nvPr/>
        </p:nvSpPr>
        <p:spPr bwMode="gray">
          <a:xfrm>
            <a:off x="4338544" y="3485684"/>
            <a:ext cx="3417888" cy="355600"/>
          </a:xfrm>
          <a:prstGeom prst="homePlate">
            <a:avLst>
              <a:gd name="adj" fmla="val 37747"/>
            </a:avLst>
          </a:prstGeom>
          <a:ln>
            <a:headEnd/>
            <a:tailEnd/>
          </a:ln>
        </p:spPr>
        <p:style>
          <a:lnRef idx="1">
            <a:schemeClr val="accent1"/>
          </a:lnRef>
          <a:fillRef idx="3">
            <a:schemeClr val="accent1"/>
          </a:fillRef>
          <a:effectRef idx="2">
            <a:schemeClr val="accent1"/>
          </a:effectRef>
          <a:fontRef idx="minor">
            <a:schemeClr val="lt1"/>
          </a:fontRef>
        </p:style>
        <p:txBody>
          <a:bodyPr anchor="ctr"/>
          <a:lstStyle/>
          <a:p>
            <a:pPr>
              <a:defRPr/>
            </a:pPr>
            <a:r>
              <a:rPr lang="en-US" altLang="zh-CN" sz="1400" b="1" dirty="0" smtClean="0">
                <a:solidFill>
                  <a:schemeClr val="bg1"/>
                </a:solidFill>
                <a:ea typeface="宋体" charset="-122"/>
                <a:cs typeface="Arial" charset="0"/>
              </a:rPr>
              <a:t>     Project Stakeholders</a:t>
            </a:r>
            <a:endParaRPr lang="en-US" sz="1400" b="1" dirty="0">
              <a:solidFill>
                <a:schemeClr val="bg1"/>
              </a:solidFill>
              <a:ea typeface="宋体" charset="-122"/>
              <a:cs typeface="Arial" charset="0"/>
            </a:endParaRPr>
          </a:p>
        </p:txBody>
      </p:sp>
      <p:sp>
        <p:nvSpPr>
          <p:cNvPr id="27" name="AutoShape 3"/>
          <p:cNvSpPr>
            <a:spLocks noChangeArrowheads="1"/>
          </p:cNvSpPr>
          <p:nvPr/>
        </p:nvSpPr>
        <p:spPr bwMode="gray">
          <a:xfrm>
            <a:off x="4562382" y="3950821"/>
            <a:ext cx="3417887" cy="357188"/>
          </a:xfrm>
          <a:prstGeom prst="homePlate">
            <a:avLst>
              <a:gd name="adj" fmla="val 37747"/>
            </a:avLst>
          </a:prstGeom>
          <a:ln>
            <a:headEnd/>
            <a:tailEnd/>
          </a:ln>
        </p:spPr>
        <p:style>
          <a:lnRef idx="1">
            <a:schemeClr val="accent1"/>
          </a:lnRef>
          <a:fillRef idx="3">
            <a:schemeClr val="accent1"/>
          </a:fillRef>
          <a:effectRef idx="2">
            <a:schemeClr val="accent1"/>
          </a:effectRef>
          <a:fontRef idx="minor">
            <a:schemeClr val="lt1"/>
          </a:fontRef>
        </p:style>
        <p:txBody>
          <a:bodyPr anchor="ctr"/>
          <a:lstStyle/>
          <a:p>
            <a:pPr>
              <a:lnSpc>
                <a:spcPct val="115000"/>
              </a:lnSpc>
              <a:defRPr/>
            </a:pPr>
            <a:r>
              <a:rPr lang="en-US" altLang="zh-CN" sz="1400" b="1" dirty="0" smtClean="0">
                <a:solidFill>
                  <a:schemeClr val="bg1"/>
                </a:solidFill>
                <a:ea typeface="宋体" charset="-122"/>
              </a:rPr>
              <a:t>     Solution</a:t>
            </a:r>
            <a:endParaRPr lang="en-US" altLang="zh-CN" sz="1400" b="1" dirty="0">
              <a:solidFill>
                <a:schemeClr val="bg1"/>
              </a:solidFill>
              <a:ea typeface="宋体" charset="-122"/>
            </a:endParaRPr>
          </a:p>
        </p:txBody>
      </p:sp>
      <p:sp>
        <p:nvSpPr>
          <p:cNvPr id="31" name="AutoShape 3"/>
          <p:cNvSpPr>
            <a:spLocks noChangeArrowheads="1"/>
          </p:cNvSpPr>
          <p:nvPr/>
        </p:nvSpPr>
        <p:spPr bwMode="gray">
          <a:xfrm>
            <a:off x="4783044" y="4400084"/>
            <a:ext cx="3417888" cy="355600"/>
          </a:xfrm>
          <a:prstGeom prst="homePlate">
            <a:avLst>
              <a:gd name="adj" fmla="val 37747"/>
            </a:avLst>
          </a:prstGeom>
          <a:ln>
            <a:headEnd/>
            <a:tailEnd/>
          </a:ln>
        </p:spPr>
        <p:style>
          <a:lnRef idx="1">
            <a:schemeClr val="accent1"/>
          </a:lnRef>
          <a:fillRef idx="3">
            <a:schemeClr val="accent1"/>
          </a:fillRef>
          <a:effectRef idx="2">
            <a:schemeClr val="accent1"/>
          </a:effectRef>
          <a:fontRef idx="minor">
            <a:schemeClr val="lt1"/>
          </a:fontRef>
        </p:style>
        <p:txBody>
          <a:bodyPr anchor="ctr"/>
          <a:lstStyle/>
          <a:p>
            <a:pPr>
              <a:lnSpc>
                <a:spcPct val="115000"/>
              </a:lnSpc>
              <a:defRPr/>
            </a:pPr>
            <a:r>
              <a:rPr lang="en-US" altLang="zh-CN" sz="1400" b="1" dirty="0" smtClean="0">
                <a:solidFill>
                  <a:schemeClr val="bg1"/>
                </a:solidFill>
                <a:ea typeface="宋体" charset="-122"/>
              </a:rPr>
              <a:t>    Results</a:t>
            </a:r>
            <a:endParaRPr lang="en-US" altLang="zh-CN" sz="1400" b="1" dirty="0">
              <a:solidFill>
                <a:schemeClr val="bg1"/>
              </a:solidFill>
              <a:ea typeface="宋体" charset="-122"/>
            </a:endParaRPr>
          </a:p>
        </p:txBody>
      </p:sp>
      <p:sp>
        <p:nvSpPr>
          <p:cNvPr id="29709" name="Oval 19"/>
          <p:cNvSpPr>
            <a:spLocks noChangeArrowheads="1"/>
          </p:cNvSpPr>
          <p:nvPr/>
        </p:nvSpPr>
        <p:spPr bwMode="auto">
          <a:xfrm>
            <a:off x="3751169" y="2588746"/>
            <a:ext cx="358775" cy="360363"/>
          </a:xfrm>
          <a:prstGeom prst="ellipse">
            <a:avLst/>
          </a:prstGeom>
          <a:solidFill>
            <a:srgbClr val="FBB034"/>
          </a:solidFill>
          <a:ln w="9525" algn="ctr">
            <a:noFill/>
            <a:round/>
            <a:headEnd/>
            <a:tailEnd/>
          </a:ln>
        </p:spPr>
        <p:txBody>
          <a:bodyPr wrap="none" anchor="ctr"/>
          <a:lstStyle/>
          <a:p>
            <a:pPr algn="ctr" defTabSz="457200">
              <a:buClr>
                <a:srgbClr val="000000"/>
              </a:buClr>
              <a:buSzPct val="100000"/>
              <a:buFont typeface="Arial" charset="0"/>
              <a:buNone/>
            </a:pPr>
            <a:r>
              <a:rPr lang="en-US" sz="1200" b="1" dirty="0">
                <a:latin typeface="Verdana" pitchFamily="34" charset="0"/>
              </a:rPr>
              <a:t>2</a:t>
            </a:r>
          </a:p>
        </p:txBody>
      </p:sp>
      <p:sp>
        <p:nvSpPr>
          <p:cNvPr id="29710" name="Oval 19"/>
          <p:cNvSpPr>
            <a:spLocks noChangeArrowheads="1"/>
          </p:cNvSpPr>
          <p:nvPr/>
        </p:nvSpPr>
        <p:spPr bwMode="auto">
          <a:xfrm>
            <a:off x="3944844" y="3038009"/>
            <a:ext cx="358775" cy="360362"/>
          </a:xfrm>
          <a:prstGeom prst="ellipse">
            <a:avLst/>
          </a:prstGeom>
          <a:solidFill>
            <a:srgbClr val="FBB034"/>
          </a:solidFill>
          <a:ln w="9525" algn="ctr">
            <a:noFill/>
            <a:round/>
            <a:headEnd/>
            <a:tailEnd/>
          </a:ln>
        </p:spPr>
        <p:txBody>
          <a:bodyPr wrap="none" anchor="ctr"/>
          <a:lstStyle/>
          <a:p>
            <a:pPr algn="ctr" defTabSz="457200">
              <a:buClr>
                <a:srgbClr val="000000"/>
              </a:buClr>
              <a:buSzPct val="100000"/>
              <a:buFont typeface="Arial" charset="0"/>
              <a:buNone/>
            </a:pPr>
            <a:r>
              <a:rPr lang="en-US" sz="1200" b="1" dirty="0">
                <a:latin typeface="Verdana" pitchFamily="34" charset="0"/>
              </a:rPr>
              <a:t>3</a:t>
            </a:r>
          </a:p>
        </p:txBody>
      </p:sp>
      <p:sp>
        <p:nvSpPr>
          <p:cNvPr id="29711" name="Oval 19"/>
          <p:cNvSpPr>
            <a:spLocks noChangeArrowheads="1"/>
          </p:cNvSpPr>
          <p:nvPr/>
        </p:nvSpPr>
        <p:spPr bwMode="auto">
          <a:xfrm>
            <a:off x="4163919" y="3485684"/>
            <a:ext cx="358775" cy="360362"/>
          </a:xfrm>
          <a:prstGeom prst="ellipse">
            <a:avLst/>
          </a:prstGeom>
          <a:solidFill>
            <a:srgbClr val="FBB034"/>
          </a:solidFill>
          <a:ln w="9525" algn="ctr">
            <a:noFill/>
            <a:round/>
            <a:headEnd/>
            <a:tailEnd/>
          </a:ln>
        </p:spPr>
        <p:txBody>
          <a:bodyPr wrap="none" anchor="ctr"/>
          <a:lstStyle/>
          <a:p>
            <a:pPr algn="ctr" defTabSz="457200">
              <a:buClr>
                <a:srgbClr val="000000"/>
              </a:buClr>
              <a:buSzPct val="100000"/>
              <a:buFont typeface="Arial" charset="0"/>
              <a:buNone/>
            </a:pPr>
            <a:r>
              <a:rPr lang="en-US" sz="1200" b="1" dirty="0">
                <a:latin typeface="Verdana" pitchFamily="34" charset="0"/>
              </a:rPr>
              <a:t>4</a:t>
            </a:r>
          </a:p>
        </p:txBody>
      </p:sp>
      <p:sp>
        <p:nvSpPr>
          <p:cNvPr id="29712" name="Oval 19"/>
          <p:cNvSpPr>
            <a:spLocks noChangeArrowheads="1"/>
          </p:cNvSpPr>
          <p:nvPr/>
        </p:nvSpPr>
        <p:spPr bwMode="auto">
          <a:xfrm>
            <a:off x="4397282" y="3947646"/>
            <a:ext cx="358775" cy="360363"/>
          </a:xfrm>
          <a:prstGeom prst="ellipse">
            <a:avLst/>
          </a:prstGeom>
          <a:solidFill>
            <a:srgbClr val="FBB034"/>
          </a:solidFill>
          <a:ln w="9525" algn="ctr">
            <a:noFill/>
            <a:round/>
            <a:headEnd/>
            <a:tailEnd/>
          </a:ln>
        </p:spPr>
        <p:txBody>
          <a:bodyPr wrap="none" anchor="ctr"/>
          <a:lstStyle/>
          <a:p>
            <a:pPr algn="ctr" defTabSz="457200">
              <a:buClr>
                <a:srgbClr val="000000"/>
              </a:buClr>
              <a:buSzPct val="100000"/>
              <a:buFont typeface="Arial" charset="0"/>
              <a:buNone/>
            </a:pPr>
            <a:r>
              <a:rPr lang="en-US" sz="1200" b="1" dirty="0">
                <a:latin typeface="Verdana" pitchFamily="34" charset="0"/>
              </a:rPr>
              <a:t>5</a:t>
            </a:r>
          </a:p>
        </p:txBody>
      </p:sp>
      <p:sp>
        <p:nvSpPr>
          <p:cNvPr id="29713" name="Oval 19"/>
          <p:cNvSpPr>
            <a:spLocks noChangeArrowheads="1"/>
          </p:cNvSpPr>
          <p:nvPr/>
        </p:nvSpPr>
        <p:spPr bwMode="auto">
          <a:xfrm>
            <a:off x="4616357" y="4395321"/>
            <a:ext cx="358775" cy="360363"/>
          </a:xfrm>
          <a:prstGeom prst="ellipse">
            <a:avLst/>
          </a:prstGeom>
          <a:solidFill>
            <a:srgbClr val="FBB034"/>
          </a:solidFill>
          <a:ln w="9525" algn="ctr">
            <a:noFill/>
            <a:round/>
            <a:headEnd/>
            <a:tailEnd/>
          </a:ln>
        </p:spPr>
        <p:txBody>
          <a:bodyPr wrap="none" anchor="ctr"/>
          <a:lstStyle/>
          <a:p>
            <a:pPr algn="ctr" defTabSz="457200">
              <a:buClr>
                <a:srgbClr val="000000"/>
              </a:buClr>
              <a:buSzPct val="100000"/>
              <a:buFont typeface="Arial" charset="0"/>
              <a:buNone/>
            </a:pPr>
            <a:r>
              <a:rPr lang="en-US" sz="1200" b="1" dirty="0">
                <a:latin typeface="Verdana" pitchFamily="34" charset="0"/>
              </a:rPr>
              <a:t>6</a:t>
            </a:r>
          </a:p>
        </p:txBody>
      </p:sp>
      <p:pic>
        <p:nvPicPr>
          <p:cNvPr id="22" name="Picture 21" descr="logo1.gif"/>
          <p:cNvPicPr>
            <a:picLocks noChangeAspect="1"/>
          </p:cNvPicPr>
          <p:nvPr/>
        </p:nvPicPr>
        <p:blipFill>
          <a:blip r:embed="rId3" cstate="print"/>
          <a:stretch>
            <a:fillRect/>
          </a:stretch>
        </p:blipFill>
        <p:spPr>
          <a:xfrm>
            <a:off x="8362390" y="40341"/>
            <a:ext cx="714375" cy="77152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anim calcmode="lin" valueType="num">
                                      <p:cBhvr additive="base">
                                        <p:cTn id="7" dur="500" fill="hold"/>
                                        <p:tgtEl>
                                          <p:spTgt spid="29700"/>
                                        </p:tgtEl>
                                        <p:attrNameLst>
                                          <p:attrName>ppt_x</p:attrName>
                                        </p:attrNameLst>
                                      </p:cBhvr>
                                      <p:tavLst>
                                        <p:tav tm="0">
                                          <p:val>
                                            <p:strVal val="0-#ppt_w/2"/>
                                          </p:val>
                                        </p:tav>
                                        <p:tav tm="100000">
                                          <p:val>
                                            <p:strVal val="#ppt_x"/>
                                          </p:val>
                                        </p:tav>
                                      </p:tavLst>
                                    </p:anim>
                                    <p:anim calcmode="lin" valueType="num">
                                      <p:cBhvr additive="base">
                                        <p:cTn id="8" dur="500" fill="hold"/>
                                        <p:tgtEl>
                                          <p:spTgt spid="2970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9709"/>
                                        </p:tgtEl>
                                        <p:attrNameLst>
                                          <p:attrName>style.visibility</p:attrName>
                                        </p:attrNameLst>
                                      </p:cBhvr>
                                      <p:to>
                                        <p:strVal val="visible"/>
                                      </p:to>
                                    </p:set>
                                    <p:anim calcmode="lin" valueType="num">
                                      <p:cBhvr additive="base">
                                        <p:cTn id="17" dur="500" fill="hold"/>
                                        <p:tgtEl>
                                          <p:spTgt spid="29709"/>
                                        </p:tgtEl>
                                        <p:attrNameLst>
                                          <p:attrName>ppt_x</p:attrName>
                                        </p:attrNameLst>
                                      </p:cBhvr>
                                      <p:tavLst>
                                        <p:tav tm="0">
                                          <p:val>
                                            <p:strVal val="0-#ppt_w/2"/>
                                          </p:val>
                                        </p:tav>
                                        <p:tav tm="100000">
                                          <p:val>
                                            <p:strVal val="#ppt_x"/>
                                          </p:val>
                                        </p:tav>
                                      </p:tavLst>
                                    </p:anim>
                                    <p:anim calcmode="lin" valueType="num">
                                      <p:cBhvr additive="base">
                                        <p:cTn id="18" dur="500" fill="hold"/>
                                        <p:tgtEl>
                                          <p:spTgt spid="29709"/>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0-#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29710"/>
                                        </p:tgtEl>
                                        <p:attrNameLst>
                                          <p:attrName>style.visibility</p:attrName>
                                        </p:attrNameLst>
                                      </p:cBhvr>
                                      <p:to>
                                        <p:strVal val="visible"/>
                                      </p:to>
                                    </p:set>
                                    <p:anim calcmode="lin" valueType="num">
                                      <p:cBhvr additive="base">
                                        <p:cTn id="27" dur="500" fill="hold"/>
                                        <p:tgtEl>
                                          <p:spTgt spid="29710"/>
                                        </p:tgtEl>
                                        <p:attrNameLst>
                                          <p:attrName>ppt_x</p:attrName>
                                        </p:attrNameLst>
                                      </p:cBhvr>
                                      <p:tavLst>
                                        <p:tav tm="0">
                                          <p:val>
                                            <p:strVal val="0-#ppt_w/2"/>
                                          </p:val>
                                        </p:tav>
                                        <p:tav tm="100000">
                                          <p:val>
                                            <p:strVal val="#ppt_x"/>
                                          </p:val>
                                        </p:tav>
                                      </p:tavLst>
                                    </p:anim>
                                    <p:anim calcmode="lin" valueType="num">
                                      <p:cBhvr additive="base">
                                        <p:cTn id="28" dur="500" fill="hold"/>
                                        <p:tgtEl>
                                          <p:spTgt spid="29710"/>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9711"/>
                                        </p:tgtEl>
                                        <p:attrNameLst>
                                          <p:attrName>style.visibility</p:attrName>
                                        </p:attrNameLst>
                                      </p:cBhvr>
                                      <p:to>
                                        <p:strVal val="visible"/>
                                      </p:to>
                                    </p:set>
                                    <p:anim calcmode="lin" valueType="num">
                                      <p:cBhvr additive="base">
                                        <p:cTn id="37" dur="500" fill="hold"/>
                                        <p:tgtEl>
                                          <p:spTgt spid="29711"/>
                                        </p:tgtEl>
                                        <p:attrNameLst>
                                          <p:attrName>ppt_x</p:attrName>
                                        </p:attrNameLst>
                                      </p:cBhvr>
                                      <p:tavLst>
                                        <p:tav tm="0">
                                          <p:val>
                                            <p:strVal val="0-#ppt_w/2"/>
                                          </p:val>
                                        </p:tav>
                                        <p:tav tm="100000">
                                          <p:val>
                                            <p:strVal val="#ppt_x"/>
                                          </p:val>
                                        </p:tav>
                                      </p:tavLst>
                                    </p:anim>
                                    <p:anim calcmode="lin" valueType="num">
                                      <p:cBhvr additive="base">
                                        <p:cTn id="38" dur="500" fill="hold"/>
                                        <p:tgtEl>
                                          <p:spTgt spid="29711"/>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0-#ppt_w/2"/>
                                          </p:val>
                                        </p:tav>
                                        <p:tav tm="100000">
                                          <p:val>
                                            <p:strVal val="#ppt_x"/>
                                          </p:val>
                                        </p:tav>
                                      </p:tavLst>
                                    </p:anim>
                                    <p:anim calcmode="lin" valueType="num">
                                      <p:cBhvr additive="base">
                                        <p:cTn id="42"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29712"/>
                                        </p:tgtEl>
                                        <p:attrNameLst>
                                          <p:attrName>style.visibility</p:attrName>
                                        </p:attrNameLst>
                                      </p:cBhvr>
                                      <p:to>
                                        <p:strVal val="visible"/>
                                      </p:to>
                                    </p:set>
                                    <p:anim calcmode="lin" valueType="num">
                                      <p:cBhvr additive="base">
                                        <p:cTn id="47" dur="500" fill="hold"/>
                                        <p:tgtEl>
                                          <p:spTgt spid="29712"/>
                                        </p:tgtEl>
                                        <p:attrNameLst>
                                          <p:attrName>ppt_x</p:attrName>
                                        </p:attrNameLst>
                                      </p:cBhvr>
                                      <p:tavLst>
                                        <p:tav tm="0">
                                          <p:val>
                                            <p:strVal val="0-#ppt_w/2"/>
                                          </p:val>
                                        </p:tav>
                                        <p:tav tm="100000">
                                          <p:val>
                                            <p:strVal val="#ppt_x"/>
                                          </p:val>
                                        </p:tav>
                                      </p:tavLst>
                                    </p:anim>
                                    <p:anim calcmode="lin" valueType="num">
                                      <p:cBhvr additive="base">
                                        <p:cTn id="48" dur="500" fill="hold"/>
                                        <p:tgtEl>
                                          <p:spTgt spid="29712"/>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29713"/>
                                        </p:tgtEl>
                                        <p:attrNameLst>
                                          <p:attrName>style.visibility</p:attrName>
                                        </p:attrNameLst>
                                      </p:cBhvr>
                                      <p:to>
                                        <p:strVal val="visible"/>
                                      </p:to>
                                    </p:set>
                                    <p:anim calcmode="lin" valueType="num">
                                      <p:cBhvr additive="base">
                                        <p:cTn id="57" dur="500" fill="hold"/>
                                        <p:tgtEl>
                                          <p:spTgt spid="29713"/>
                                        </p:tgtEl>
                                        <p:attrNameLst>
                                          <p:attrName>ppt_x</p:attrName>
                                        </p:attrNameLst>
                                      </p:cBhvr>
                                      <p:tavLst>
                                        <p:tav tm="0">
                                          <p:val>
                                            <p:strVal val="0-#ppt_w/2"/>
                                          </p:val>
                                        </p:tav>
                                        <p:tav tm="100000">
                                          <p:val>
                                            <p:strVal val="#ppt_x"/>
                                          </p:val>
                                        </p:tav>
                                      </p:tavLst>
                                    </p:anim>
                                    <p:anim calcmode="lin" valueType="num">
                                      <p:cBhvr additive="base">
                                        <p:cTn id="58" dur="500" fill="hold"/>
                                        <p:tgtEl>
                                          <p:spTgt spid="29713"/>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0-#ppt_w/2"/>
                                          </p:val>
                                        </p:tav>
                                        <p:tav tm="100000">
                                          <p:val>
                                            <p:strVal val="#ppt_x"/>
                                          </p:val>
                                        </p:tav>
                                      </p:tavLst>
                                    </p:anim>
                                    <p:anim calcmode="lin" valueType="num">
                                      <p:cBhvr additive="base">
                                        <p:cTn id="62"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9700" grpId="0" animBg="1"/>
      <p:bldP spid="16" grpId="0" animBg="1"/>
      <p:bldP spid="19" grpId="0" animBg="1"/>
      <p:bldP spid="25" grpId="0" animBg="1"/>
      <p:bldP spid="27" grpId="0" animBg="1"/>
      <p:bldP spid="31" grpId="0" animBg="1"/>
      <p:bldP spid="29709" grpId="0" animBg="1"/>
      <p:bldP spid="29710" grpId="0" animBg="1"/>
      <p:bldP spid="29711" grpId="0" animBg="1"/>
      <p:bldP spid="29712" grpId="0" animBg="1"/>
      <p:bldP spid="297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Slide Number Placeholder 1"/>
          <p:cNvSpPr txBox="1">
            <a:spLocks noGrp="1"/>
          </p:cNvSpPr>
          <p:nvPr/>
        </p:nvSpPr>
        <p:spPr>
          <a:xfrm>
            <a:off x="0" y="6405563"/>
            <a:ext cx="663575" cy="360362"/>
          </a:xfrm>
          <a:prstGeom prst="rect">
            <a:avLst/>
          </a:prstGeom>
          <a:noFill/>
        </p:spPr>
        <p:txBody>
          <a:bodyPr anchor="ctr"/>
          <a:lstStyle/>
          <a:p>
            <a:pPr fontAlgn="auto">
              <a:spcBef>
                <a:spcPts val="0"/>
              </a:spcBef>
              <a:spcAft>
                <a:spcPts val="0"/>
              </a:spcAft>
              <a:defRPr/>
            </a:pPr>
            <a:r>
              <a:rPr lang="en-US" sz="1200">
                <a:solidFill>
                  <a:schemeClr val="tx1">
                    <a:tint val="75000"/>
                  </a:schemeClr>
                </a:solidFill>
                <a:latin typeface="+mn-lt"/>
              </a:rPr>
              <a:t>- </a:t>
            </a:r>
            <a:fld id="{0715AB6A-2125-45AD-A33C-6CA4B102572B}" type="slidenum">
              <a:rPr lang="en-US" sz="1200">
                <a:solidFill>
                  <a:schemeClr val="tx1">
                    <a:tint val="75000"/>
                  </a:schemeClr>
                </a:solidFill>
                <a:latin typeface="+mn-lt"/>
              </a:rPr>
              <a:pPr fontAlgn="auto">
                <a:spcBef>
                  <a:spcPts val="0"/>
                </a:spcBef>
                <a:spcAft>
                  <a:spcPts val="0"/>
                </a:spcAft>
                <a:defRPr/>
              </a:pPr>
              <a:t>20</a:t>
            </a:fld>
            <a:r>
              <a:rPr lang="en-US" sz="1200">
                <a:solidFill>
                  <a:schemeClr val="tx1">
                    <a:tint val="75000"/>
                  </a:schemeClr>
                </a:solidFill>
                <a:latin typeface="+mn-lt"/>
              </a:rPr>
              <a:t> -</a:t>
            </a:r>
          </a:p>
        </p:txBody>
      </p:sp>
      <p:sp>
        <p:nvSpPr>
          <p:cNvPr id="5" name="Pentagon 4"/>
          <p:cNvSpPr/>
          <p:nvPr/>
        </p:nvSpPr>
        <p:spPr>
          <a:xfrm>
            <a:off x="0" y="0"/>
            <a:ext cx="4948238" cy="457200"/>
          </a:xfrm>
          <a:prstGeom prst="homePlate">
            <a:avLst/>
          </a:prstGeom>
        </p:spPr>
        <p:style>
          <a:lnRef idx="1">
            <a:schemeClr val="accent1"/>
          </a:lnRef>
          <a:fillRef idx="3">
            <a:schemeClr val="accent1"/>
          </a:fillRef>
          <a:effectRef idx="2">
            <a:schemeClr val="accent1"/>
          </a:effectRef>
          <a:fontRef idx="minor">
            <a:schemeClr val="lt1"/>
          </a:fontRef>
        </p:style>
        <p:txBody>
          <a:bodyPr anchor="ctr"/>
          <a:lstStyle/>
          <a:p>
            <a:pPr>
              <a:lnSpc>
                <a:spcPct val="115000"/>
              </a:lnSpc>
              <a:defRPr/>
            </a:pPr>
            <a:r>
              <a:rPr lang="en-US" altLang="zh-CN" sz="1600" b="1" dirty="0" smtClean="0">
                <a:solidFill>
                  <a:schemeClr val="bg1"/>
                </a:solidFill>
                <a:ea typeface="宋体" charset="-122"/>
              </a:rPr>
              <a:t>Concurrent Internet users at peak load </a:t>
            </a:r>
            <a:endParaRPr lang="en-US" altLang="zh-CN" sz="1600" b="1" dirty="0">
              <a:solidFill>
                <a:schemeClr val="bg1"/>
              </a:solidFill>
              <a:ea typeface="宋体" charset="-122"/>
            </a:endParaRPr>
          </a:p>
        </p:txBody>
      </p:sp>
      <p:pic>
        <p:nvPicPr>
          <p:cNvPr id="106499" name="Picture 3"/>
          <p:cNvPicPr>
            <a:picLocks noChangeAspect="1" noChangeArrowheads="1"/>
          </p:cNvPicPr>
          <p:nvPr/>
        </p:nvPicPr>
        <p:blipFill>
          <a:blip r:embed="rId3" cstate="print"/>
          <a:srcRect l="37636" t="44203" r="14674" b="17210"/>
          <a:stretch>
            <a:fillRect/>
          </a:stretch>
        </p:blipFill>
        <p:spPr bwMode="auto">
          <a:xfrm>
            <a:off x="307788" y="1192696"/>
            <a:ext cx="8014577" cy="486354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Slide Number Placeholder 1"/>
          <p:cNvSpPr txBox="1">
            <a:spLocks noGrp="1"/>
          </p:cNvSpPr>
          <p:nvPr/>
        </p:nvSpPr>
        <p:spPr>
          <a:xfrm>
            <a:off x="0" y="6405563"/>
            <a:ext cx="663575" cy="360362"/>
          </a:xfrm>
          <a:prstGeom prst="rect">
            <a:avLst/>
          </a:prstGeom>
          <a:noFill/>
        </p:spPr>
        <p:txBody>
          <a:bodyPr anchor="ctr"/>
          <a:lstStyle/>
          <a:p>
            <a:pPr fontAlgn="auto">
              <a:spcBef>
                <a:spcPts val="0"/>
              </a:spcBef>
              <a:spcAft>
                <a:spcPts val="0"/>
              </a:spcAft>
              <a:defRPr/>
            </a:pPr>
            <a:r>
              <a:rPr lang="en-US" sz="1200">
                <a:solidFill>
                  <a:schemeClr val="tx1">
                    <a:tint val="75000"/>
                  </a:schemeClr>
                </a:solidFill>
                <a:latin typeface="+mn-lt"/>
              </a:rPr>
              <a:t>- </a:t>
            </a:r>
            <a:fld id="{5AB71353-E954-4078-8F99-AA636E3BE4DC}" type="slidenum">
              <a:rPr lang="en-US" sz="1200">
                <a:solidFill>
                  <a:schemeClr val="tx1">
                    <a:tint val="75000"/>
                  </a:schemeClr>
                </a:solidFill>
                <a:latin typeface="+mn-lt"/>
              </a:rPr>
              <a:pPr fontAlgn="auto">
                <a:spcBef>
                  <a:spcPts val="0"/>
                </a:spcBef>
                <a:spcAft>
                  <a:spcPts val="0"/>
                </a:spcAft>
                <a:defRPr/>
              </a:pPr>
              <a:t>21</a:t>
            </a:fld>
            <a:r>
              <a:rPr lang="en-US" sz="1200">
                <a:solidFill>
                  <a:schemeClr val="tx1">
                    <a:tint val="75000"/>
                  </a:schemeClr>
                </a:solidFill>
                <a:latin typeface="+mn-lt"/>
              </a:rPr>
              <a:t> -</a:t>
            </a:r>
          </a:p>
        </p:txBody>
      </p:sp>
      <p:sp>
        <p:nvSpPr>
          <p:cNvPr id="5" name="Pentagon 4"/>
          <p:cNvSpPr/>
          <p:nvPr/>
        </p:nvSpPr>
        <p:spPr>
          <a:xfrm>
            <a:off x="0" y="0"/>
            <a:ext cx="4948238" cy="457200"/>
          </a:xfrm>
          <a:prstGeom prst="homePlate">
            <a:avLst/>
          </a:prstGeom>
        </p:spPr>
        <p:style>
          <a:lnRef idx="1">
            <a:schemeClr val="accent1"/>
          </a:lnRef>
          <a:fillRef idx="3">
            <a:schemeClr val="accent1"/>
          </a:fillRef>
          <a:effectRef idx="2">
            <a:schemeClr val="accent1"/>
          </a:effectRef>
          <a:fontRef idx="minor">
            <a:schemeClr val="lt1"/>
          </a:fontRef>
        </p:style>
        <p:txBody>
          <a:bodyPr anchor="ctr"/>
          <a:lstStyle/>
          <a:p>
            <a:pPr>
              <a:lnSpc>
                <a:spcPct val="115000"/>
              </a:lnSpc>
              <a:defRPr/>
            </a:pPr>
            <a:r>
              <a:rPr lang="en-US" altLang="zh-CN" sz="1600" b="1" dirty="0" smtClean="0">
                <a:solidFill>
                  <a:schemeClr val="bg1"/>
                </a:solidFill>
                <a:ea typeface="宋体" charset="-122"/>
              </a:rPr>
              <a:t>Internet bandwidth usage</a:t>
            </a:r>
            <a:endParaRPr lang="en-US" altLang="zh-CN" sz="1600" b="1" dirty="0">
              <a:solidFill>
                <a:schemeClr val="bg1"/>
              </a:solidFill>
              <a:ea typeface="宋体" charset="-122"/>
            </a:endParaRPr>
          </a:p>
        </p:txBody>
      </p:sp>
      <p:pic>
        <p:nvPicPr>
          <p:cNvPr id="107523" name="Picture 3"/>
          <p:cNvPicPr>
            <a:picLocks noChangeAspect="1" noChangeArrowheads="1"/>
          </p:cNvPicPr>
          <p:nvPr/>
        </p:nvPicPr>
        <p:blipFill>
          <a:blip r:embed="rId3" cstate="print"/>
          <a:srcRect l="28125" t="39493" r="25000" b="22101"/>
          <a:stretch>
            <a:fillRect/>
          </a:stretch>
        </p:blipFill>
        <p:spPr bwMode="auto">
          <a:xfrm>
            <a:off x="435633" y="1036511"/>
            <a:ext cx="7780715" cy="478119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Slide Number Placeholder 1"/>
          <p:cNvSpPr txBox="1">
            <a:spLocks noGrp="1"/>
          </p:cNvSpPr>
          <p:nvPr/>
        </p:nvSpPr>
        <p:spPr>
          <a:xfrm>
            <a:off x="0" y="6405563"/>
            <a:ext cx="663575" cy="360362"/>
          </a:xfrm>
          <a:prstGeom prst="rect">
            <a:avLst/>
          </a:prstGeom>
          <a:noFill/>
        </p:spPr>
        <p:txBody>
          <a:bodyPr anchor="ctr"/>
          <a:lstStyle/>
          <a:p>
            <a:pPr fontAlgn="auto">
              <a:spcBef>
                <a:spcPts val="0"/>
              </a:spcBef>
              <a:spcAft>
                <a:spcPts val="0"/>
              </a:spcAft>
              <a:defRPr/>
            </a:pPr>
            <a:r>
              <a:rPr lang="en-US" sz="1200">
                <a:solidFill>
                  <a:schemeClr val="tx1">
                    <a:tint val="75000"/>
                  </a:schemeClr>
                </a:solidFill>
                <a:latin typeface="+mn-lt"/>
              </a:rPr>
              <a:t>- </a:t>
            </a:r>
            <a:fld id="{B770E770-78C6-4121-9AD4-59A65AEE0190}" type="slidenum">
              <a:rPr lang="en-US" sz="1200">
                <a:solidFill>
                  <a:schemeClr val="tx1">
                    <a:tint val="75000"/>
                  </a:schemeClr>
                </a:solidFill>
                <a:latin typeface="+mn-lt"/>
              </a:rPr>
              <a:pPr fontAlgn="auto">
                <a:spcBef>
                  <a:spcPts val="0"/>
                </a:spcBef>
                <a:spcAft>
                  <a:spcPts val="0"/>
                </a:spcAft>
                <a:defRPr/>
              </a:pPr>
              <a:t>22</a:t>
            </a:fld>
            <a:r>
              <a:rPr lang="en-US" sz="1200">
                <a:solidFill>
                  <a:schemeClr val="tx1">
                    <a:tint val="75000"/>
                  </a:schemeClr>
                </a:solidFill>
                <a:latin typeface="+mn-lt"/>
              </a:rPr>
              <a:t> -</a:t>
            </a:r>
          </a:p>
        </p:txBody>
      </p:sp>
      <p:sp>
        <p:nvSpPr>
          <p:cNvPr id="5" name="Pentagon 4"/>
          <p:cNvSpPr/>
          <p:nvPr/>
        </p:nvSpPr>
        <p:spPr>
          <a:xfrm>
            <a:off x="0" y="0"/>
            <a:ext cx="4948238" cy="457200"/>
          </a:xfrm>
          <a:prstGeom prst="homePlate">
            <a:avLst/>
          </a:prstGeom>
        </p:spPr>
        <p:style>
          <a:lnRef idx="1">
            <a:schemeClr val="accent1"/>
          </a:lnRef>
          <a:fillRef idx="3">
            <a:schemeClr val="accent1"/>
          </a:fillRef>
          <a:effectRef idx="2">
            <a:schemeClr val="accent1"/>
          </a:effectRef>
          <a:fontRef idx="minor">
            <a:schemeClr val="lt1"/>
          </a:fontRef>
        </p:style>
        <p:txBody>
          <a:bodyPr anchor="ctr"/>
          <a:lstStyle/>
          <a:p>
            <a:pPr>
              <a:lnSpc>
                <a:spcPct val="115000"/>
              </a:lnSpc>
              <a:defRPr/>
            </a:pPr>
            <a:r>
              <a:rPr lang="en-US" altLang="zh-CN" sz="1600" b="1" dirty="0" smtClean="0">
                <a:solidFill>
                  <a:schemeClr val="bg1"/>
                </a:solidFill>
                <a:ea typeface="宋体" charset="-122"/>
              </a:rPr>
              <a:t>Daily Hits - Monthly</a:t>
            </a:r>
            <a:endParaRPr lang="en-US" altLang="zh-CN" sz="1600" b="1" dirty="0">
              <a:solidFill>
                <a:schemeClr val="bg1"/>
              </a:solidFill>
              <a:ea typeface="宋体" charset="-122"/>
            </a:endParaRPr>
          </a:p>
        </p:txBody>
      </p:sp>
      <p:pic>
        <p:nvPicPr>
          <p:cNvPr id="108547" name="Picture 3"/>
          <p:cNvPicPr>
            <a:picLocks noChangeAspect="1" noChangeArrowheads="1"/>
          </p:cNvPicPr>
          <p:nvPr/>
        </p:nvPicPr>
        <p:blipFill>
          <a:blip r:embed="rId3" cstate="print"/>
          <a:srcRect l="39810" t="46739" r="11685" b="13225"/>
          <a:stretch>
            <a:fillRect/>
          </a:stretch>
        </p:blipFill>
        <p:spPr bwMode="auto">
          <a:xfrm>
            <a:off x="636104" y="1104348"/>
            <a:ext cx="7977809" cy="493864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726139" y="607039"/>
            <a:ext cx="7503461" cy="5355312"/>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p:txBody>
      </p:sp>
      <p:sp>
        <p:nvSpPr>
          <p:cNvPr id="5" name="Pentagon 4"/>
          <p:cNvSpPr/>
          <p:nvPr/>
        </p:nvSpPr>
        <p:spPr>
          <a:xfrm>
            <a:off x="0" y="0"/>
            <a:ext cx="4948238" cy="457200"/>
          </a:xfrm>
          <a:prstGeom prst="homePlate">
            <a:avLst/>
          </a:prstGeom>
        </p:spPr>
        <p:style>
          <a:lnRef idx="1">
            <a:schemeClr val="accent1"/>
          </a:lnRef>
          <a:fillRef idx="3">
            <a:schemeClr val="accent1"/>
          </a:fillRef>
          <a:effectRef idx="2">
            <a:schemeClr val="accent1"/>
          </a:effectRef>
          <a:fontRef idx="minor">
            <a:schemeClr val="lt1"/>
          </a:fontRef>
        </p:style>
        <p:txBody>
          <a:bodyPr anchor="ctr"/>
          <a:lstStyle/>
          <a:p>
            <a:pPr>
              <a:lnSpc>
                <a:spcPct val="115000"/>
              </a:lnSpc>
              <a:defRPr/>
            </a:pPr>
            <a:r>
              <a:rPr lang="en-US" altLang="zh-CN" sz="1600" b="1" dirty="0">
                <a:solidFill>
                  <a:schemeClr val="bg1"/>
                </a:solidFill>
              </a:rPr>
              <a:t>Milestones – Surgeries</a:t>
            </a:r>
          </a:p>
        </p:txBody>
      </p:sp>
      <p:sp>
        <p:nvSpPr>
          <p:cNvPr id="8" name="TextBox 7"/>
          <p:cNvSpPr txBox="1">
            <a:spLocks noChangeArrowheads="1"/>
          </p:cNvSpPr>
          <p:nvPr/>
        </p:nvSpPr>
        <p:spPr bwMode="auto">
          <a:xfrm>
            <a:off x="-9430" y="5983288"/>
            <a:ext cx="9153430" cy="704850"/>
          </a:xfrm>
          <a:prstGeom prst="rect">
            <a:avLst/>
          </a:prstGeom>
          <a:solidFill>
            <a:srgbClr val="FF9900"/>
          </a:solidFill>
          <a:ln w="9525">
            <a:solidFill>
              <a:srgbClr val="FF9900"/>
            </a:solidFill>
            <a:miter lim="800000"/>
            <a:headEnd/>
            <a:tailEnd/>
          </a:ln>
        </p:spPr>
        <p:txBody>
          <a:bodyPr wrap="square">
            <a:spAutoFit/>
          </a:bodyPr>
          <a:lstStyle/>
          <a:p>
            <a:pPr>
              <a:buFont typeface="Wingdings" pitchFamily="2" charset="2"/>
              <a:buChar char="ü"/>
            </a:pPr>
            <a:r>
              <a:rPr lang="en-US" sz="2000" b="1" dirty="0">
                <a:solidFill>
                  <a:schemeClr val="bg1"/>
                </a:solidFill>
                <a:latin typeface="Calibri" pitchFamily="34" charset="0"/>
              </a:rPr>
              <a:t>ICT solution costs hardly 1% of the total amount spent on the scheme so far  - Approximately Rs 1.50 per beneficiary</a:t>
            </a:r>
            <a:endParaRPr lang="en-US" sz="2200" b="1" dirty="0">
              <a:solidFill>
                <a:schemeClr val="bg1"/>
              </a:solidFill>
              <a:latin typeface="Calibri" pitchFamily="34" charset="0"/>
            </a:endParaRPr>
          </a:p>
        </p:txBody>
      </p:sp>
      <p:graphicFrame>
        <p:nvGraphicFramePr>
          <p:cNvPr id="45063" name="Object 7"/>
          <p:cNvGraphicFramePr>
            <a:graphicFrameLocks noChangeAspect="1"/>
          </p:cNvGraphicFramePr>
          <p:nvPr/>
        </p:nvGraphicFramePr>
        <p:xfrm>
          <a:off x="910850" y="934479"/>
          <a:ext cx="7162800" cy="4724400"/>
        </p:xfrm>
        <a:graphic>
          <a:graphicData uri="http://schemas.openxmlformats.org/presentationml/2006/ole">
            <p:oleObj spid="_x0000_s45063" name="Chart" r:id="rId3" imgW="4591202" imgH="1962302" progId="Excel.Sheet.8">
              <p:embed/>
            </p:oleObj>
          </a:graphicData>
        </a:graphic>
      </p:graphicFrame>
      <p:pic>
        <p:nvPicPr>
          <p:cNvPr id="9" name="Picture 8" descr="logo1.gif"/>
          <p:cNvPicPr>
            <a:picLocks noChangeAspect="1"/>
          </p:cNvPicPr>
          <p:nvPr/>
        </p:nvPicPr>
        <p:blipFill>
          <a:blip r:embed="rId4" cstate="print"/>
          <a:stretch>
            <a:fillRect/>
          </a:stretch>
        </p:blipFill>
        <p:spPr>
          <a:xfrm>
            <a:off x="8362390" y="40341"/>
            <a:ext cx="714375" cy="77152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Pentagon 4"/>
          <p:cNvSpPr/>
          <p:nvPr/>
        </p:nvSpPr>
        <p:spPr>
          <a:xfrm>
            <a:off x="0" y="0"/>
            <a:ext cx="4948238" cy="457200"/>
          </a:xfrm>
          <a:prstGeom prst="homePlate">
            <a:avLst/>
          </a:prstGeom>
        </p:spPr>
        <p:style>
          <a:lnRef idx="1">
            <a:schemeClr val="accent1"/>
          </a:lnRef>
          <a:fillRef idx="3">
            <a:schemeClr val="accent1"/>
          </a:fillRef>
          <a:effectRef idx="2">
            <a:schemeClr val="accent1"/>
          </a:effectRef>
          <a:fontRef idx="minor">
            <a:schemeClr val="lt1"/>
          </a:fontRef>
        </p:style>
        <p:txBody>
          <a:bodyPr anchor="ctr"/>
          <a:lstStyle/>
          <a:p>
            <a:pPr>
              <a:lnSpc>
                <a:spcPct val="115000"/>
              </a:lnSpc>
              <a:defRPr/>
            </a:pPr>
            <a:r>
              <a:rPr lang="en-US" altLang="zh-CN" sz="1600" b="1" dirty="0">
                <a:solidFill>
                  <a:schemeClr val="bg1"/>
                </a:solidFill>
              </a:rPr>
              <a:t>Monthly Statistics</a:t>
            </a:r>
          </a:p>
        </p:txBody>
      </p:sp>
      <p:pic>
        <p:nvPicPr>
          <p:cNvPr id="51203" name="Picture 3"/>
          <p:cNvPicPr>
            <a:picLocks noChangeAspect="1" noChangeArrowheads="1"/>
          </p:cNvPicPr>
          <p:nvPr/>
        </p:nvPicPr>
        <p:blipFill>
          <a:blip r:embed="rId2" cstate="print"/>
          <a:srcRect l="1678" t="34142" r="38992" b="16978"/>
          <a:stretch>
            <a:fillRect/>
          </a:stretch>
        </p:blipFill>
        <p:spPr bwMode="auto">
          <a:xfrm>
            <a:off x="219075" y="860425"/>
            <a:ext cx="8501063" cy="5253038"/>
          </a:xfrm>
          <a:prstGeom prst="rect">
            <a:avLst/>
          </a:prstGeom>
          <a:ln>
            <a:noFill/>
          </a:ln>
          <a:effectLst>
            <a:outerShdw blurRad="292100" dist="139700" dir="2700000" algn="tl" rotWithShape="0">
              <a:srgbClr val="333333">
                <a:alpha val="65000"/>
              </a:srgbClr>
            </a:outerShdw>
          </a:effectLst>
        </p:spPr>
      </p:pic>
      <p:pic>
        <p:nvPicPr>
          <p:cNvPr id="6" name="Picture 5" descr="logo1.gif"/>
          <p:cNvPicPr>
            <a:picLocks noChangeAspect="1"/>
          </p:cNvPicPr>
          <p:nvPr/>
        </p:nvPicPr>
        <p:blipFill>
          <a:blip r:embed="rId3" cstate="print"/>
          <a:stretch>
            <a:fillRect/>
          </a:stretch>
        </p:blipFill>
        <p:spPr>
          <a:xfrm>
            <a:off x="8362390" y="40341"/>
            <a:ext cx="714375" cy="77152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checkerboard(across)">
                                      <p:cBhvr>
                                        <p:cTn id="7" dur="500"/>
                                        <p:tgtEl>
                                          <p:spTgt spid="51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 name="Picture 22" descr="logo1.gif"/>
          <p:cNvPicPr>
            <a:picLocks noChangeAspect="1"/>
          </p:cNvPicPr>
          <p:nvPr/>
        </p:nvPicPr>
        <p:blipFill>
          <a:blip r:embed="rId2" cstate="print"/>
          <a:stretch>
            <a:fillRect/>
          </a:stretch>
        </p:blipFill>
        <p:spPr>
          <a:xfrm>
            <a:off x="8362390" y="40341"/>
            <a:ext cx="714375" cy="771525"/>
          </a:xfrm>
          <a:prstGeom prst="rect">
            <a:avLst/>
          </a:prstGeom>
        </p:spPr>
      </p:pic>
      <p:sp>
        <p:nvSpPr>
          <p:cNvPr id="21" name="Rectangle 20"/>
          <p:cNvSpPr/>
          <p:nvPr/>
        </p:nvSpPr>
        <p:spPr>
          <a:xfrm>
            <a:off x="1142253" y="815788"/>
            <a:ext cx="7476565" cy="4149912"/>
          </a:xfrm>
          <a:prstGeom prst="rect">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25" name="Group 24"/>
          <p:cNvGrpSpPr/>
          <p:nvPr/>
        </p:nvGrpSpPr>
        <p:grpSpPr>
          <a:xfrm>
            <a:off x="-339727" y="4648200"/>
            <a:ext cx="2841627" cy="2158253"/>
            <a:chOff x="-403227" y="3884302"/>
            <a:chExt cx="3808694" cy="2833251"/>
          </a:xfrm>
        </p:grpSpPr>
        <p:sp>
          <p:nvSpPr>
            <p:cNvPr id="5" name="Oval 4"/>
            <p:cNvSpPr/>
            <p:nvPr/>
          </p:nvSpPr>
          <p:spPr>
            <a:xfrm>
              <a:off x="237665" y="5373846"/>
              <a:ext cx="1424541" cy="134370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dirty="0"/>
            </a:p>
          </p:txBody>
        </p:sp>
        <p:sp>
          <p:nvSpPr>
            <p:cNvPr id="6" name="Oval 5"/>
            <p:cNvSpPr/>
            <p:nvPr/>
          </p:nvSpPr>
          <p:spPr>
            <a:xfrm>
              <a:off x="1638300" y="4428484"/>
              <a:ext cx="1268953" cy="132937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dirty="0"/>
            </a:p>
          </p:txBody>
        </p:sp>
        <p:sp>
          <p:nvSpPr>
            <p:cNvPr id="7" name="Oval 6"/>
            <p:cNvSpPr/>
            <p:nvPr/>
          </p:nvSpPr>
          <p:spPr>
            <a:xfrm>
              <a:off x="90862" y="3884302"/>
              <a:ext cx="1225791" cy="1302248"/>
            </a:xfrm>
            <a:prstGeom prst="ellipse">
              <a:avLst/>
            </a:prstGeom>
            <a:solidFill>
              <a:srgbClr val="FBB0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dirty="0"/>
            </a:p>
          </p:txBody>
        </p:sp>
        <p:sp>
          <p:nvSpPr>
            <p:cNvPr id="52229" name="TextBox 8"/>
            <p:cNvSpPr txBox="1">
              <a:spLocks noChangeArrowheads="1"/>
            </p:cNvSpPr>
            <p:nvPr/>
          </p:nvSpPr>
          <p:spPr bwMode="auto">
            <a:xfrm>
              <a:off x="-403227" y="5705034"/>
              <a:ext cx="2969520" cy="727262"/>
            </a:xfrm>
            <a:prstGeom prst="rect">
              <a:avLst/>
            </a:prstGeom>
            <a:noFill/>
            <a:ln w="9525">
              <a:noFill/>
              <a:miter lim="800000"/>
              <a:headEnd/>
              <a:tailEnd/>
            </a:ln>
          </p:spPr>
          <p:txBody>
            <a:bodyPr wrap="square">
              <a:spAutoFit/>
            </a:bodyPr>
            <a:lstStyle/>
            <a:p>
              <a:pPr algn="ctr"/>
              <a:r>
                <a:rPr lang="en-US" sz="1000" b="1" dirty="0">
                  <a:solidFill>
                    <a:schemeClr val="bg1"/>
                  </a:solidFill>
                  <a:latin typeface="+mn-lt"/>
                </a:rPr>
                <a:t>Implementation </a:t>
              </a:r>
            </a:p>
            <a:p>
              <a:pPr algn="ctr"/>
              <a:r>
                <a:rPr lang="en-US" sz="1000" b="1" dirty="0">
                  <a:solidFill>
                    <a:schemeClr val="bg1"/>
                  </a:solidFill>
                  <a:latin typeface="+mn-lt"/>
                </a:rPr>
                <a:t>&amp;</a:t>
              </a:r>
            </a:p>
            <a:p>
              <a:pPr algn="ctr"/>
              <a:r>
                <a:rPr lang="en-US" sz="1000" b="1" dirty="0">
                  <a:solidFill>
                    <a:schemeClr val="bg1"/>
                  </a:solidFill>
                  <a:latin typeface="+mn-lt"/>
                </a:rPr>
                <a:t> Coverage</a:t>
              </a:r>
            </a:p>
          </p:txBody>
        </p:sp>
        <p:sp>
          <p:nvSpPr>
            <p:cNvPr id="11" name="Oval 10"/>
            <p:cNvSpPr/>
            <p:nvPr/>
          </p:nvSpPr>
          <p:spPr>
            <a:xfrm>
              <a:off x="586442" y="4445000"/>
              <a:ext cx="1425388" cy="13461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dirty="0">
                  <a:solidFill>
                    <a:srgbClr val="C00000"/>
                  </a:solidFill>
                </a:rPr>
                <a:t>EFFECTIVE</a:t>
              </a:r>
            </a:p>
            <a:p>
              <a:pPr algn="ctr">
                <a:defRPr/>
              </a:pPr>
              <a:r>
                <a:rPr lang="en-US" sz="900" dirty="0">
                  <a:solidFill>
                    <a:srgbClr val="C00000"/>
                  </a:solidFill>
                </a:rPr>
                <a:t>SERVICE DELIVERY</a:t>
              </a:r>
            </a:p>
          </p:txBody>
        </p:sp>
        <p:sp>
          <p:nvSpPr>
            <p:cNvPr id="52231" name="TextBox 11"/>
            <p:cNvSpPr txBox="1">
              <a:spLocks noChangeArrowheads="1"/>
            </p:cNvSpPr>
            <p:nvPr/>
          </p:nvSpPr>
          <p:spPr bwMode="auto">
            <a:xfrm>
              <a:off x="103561" y="4139827"/>
              <a:ext cx="1330325" cy="525245"/>
            </a:xfrm>
            <a:prstGeom prst="rect">
              <a:avLst/>
            </a:prstGeom>
            <a:noFill/>
            <a:ln w="9525">
              <a:noFill/>
              <a:miter lim="800000"/>
              <a:headEnd/>
              <a:tailEnd/>
            </a:ln>
          </p:spPr>
          <p:txBody>
            <a:bodyPr>
              <a:spAutoFit/>
            </a:bodyPr>
            <a:lstStyle/>
            <a:p>
              <a:pPr algn="ctr"/>
              <a:r>
                <a:rPr lang="en-US" sz="1000" b="1" dirty="0">
                  <a:latin typeface="+mn-lt"/>
                </a:rPr>
                <a:t>Stake Holders</a:t>
              </a:r>
            </a:p>
          </p:txBody>
        </p:sp>
        <p:sp>
          <p:nvSpPr>
            <p:cNvPr id="52232" name="TextBox 12"/>
            <p:cNvSpPr txBox="1">
              <a:spLocks noChangeArrowheads="1"/>
            </p:cNvSpPr>
            <p:nvPr/>
          </p:nvSpPr>
          <p:spPr bwMode="auto">
            <a:xfrm>
              <a:off x="1700492" y="4684712"/>
              <a:ext cx="1704975" cy="525245"/>
            </a:xfrm>
            <a:prstGeom prst="rect">
              <a:avLst/>
            </a:prstGeom>
            <a:noFill/>
            <a:ln w="9525">
              <a:noFill/>
              <a:miter lim="800000"/>
              <a:headEnd/>
              <a:tailEnd/>
            </a:ln>
          </p:spPr>
          <p:txBody>
            <a:bodyPr>
              <a:spAutoFit/>
            </a:bodyPr>
            <a:lstStyle/>
            <a:p>
              <a:pPr algn="ctr"/>
              <a:r>
                <a:rPr lang="en-US" sz="1000" b="1" dirty="0">
                  <a:solidFill>
                    <a:schemeClr val="bg1"/>
                  </a:solidFill>
                  <a:latin typeface="+mn-lt"/>
                </a:rPr>
                <a:t>ICT </a:t>
              </a:r>
            </a:p>
            <a:p>
              <a:pPr algn="ctr"/>
              <a:r>
                <a:rPr lang="en-US" sz="1000" b="1" dirty="0">
                  <a:solidFill>
                    <a:schemeClr val="bg1"/>
                  </a:solidFill>
                  <a:latin typeface="+mn-lt"/>
                </a:rPr>
                <a:t>Solution</a:t>
              </a:r>
            </a:p>
          </p:txBody>
        </p:sp>
      </p:grpSp>
      <p:sp>
        <p:nvSpPr>
          <p:cNvPr id="16" name="Pentagon 15"/>
          <p:cNvSpPr/>
          <p:nvPr/>
        </p:nvSpPr>
        <p:spPr>
          <a:xfrm>
            <a:off x="0" y="0"/>
            <a:ext cx="4948238" cy="457200"/>
          </a:xfrm>
          <a:prstGeom prst="homePlate">
            <a:avLst/>
          </a:prstGeom>
        </p:spPr>
        <p:style>
          <a:lnRef idx="1">
            <a:schemeClr val="accent1"/>
          </a:lnRef>
          <a:fillRef idx="3">
            <a:schemeClr val="accent1"/>
          </a:fillRef>
          <a:effectRef idx="2">
            <a:schemeClr val="accent1"/>
          </a:effectRef>
          <a:fontRef idx="minor">
            <a:schemeClr val="lt1"/>
          </a:fontRef>
        </p:style>
        <p:txBody>
          <a:bodyPr anchor="ctr"/>
          <a:lstStyle/>
          <a:p>
            <a:pPr eaLnBrk="0" hangingPunct="0">
              <a:defRPr/>
            </a:pPr>
            <a:r>
              <a:rPr lang="en-US" altLang="zh-CN" sz="1600" b="1" dirty="0">
                <a:solidFill>
                  <a:schemeClr val="bg1"/>
                </a:solidFill>
              </a:rPr>
              <a:t>RESULTS</a:t>
            </a:r>
            <a:endParaRPr lang="en-US" sz="1600" b="1" dirty="0">
              <a:solidFill>
                <a:schemeClr val="bg1"/>
              </a:solidFill>
              <a:cs typeface="Arial" charset="0"/>
            </a:endParaRPr>
          </a:p>
        </p:txBody>
      </p:sp>
      <p:sp>
        <p:nvSpPr>
          <p:cNvPr id="17" name="Bent Arrow 16"/>
          <p:cNvSpPr/>
          <p:nvPr/>
        </p:nvSpPr>
        <p:spPr>
          <a:xfrm>
            <a:off x="387723" y="2017060"/>
            <a:ext cx="615577" cy="2415240"/>
          </a:xfrm>
          <a:prstGeom prst="bentArrow">
            <a:avLst>
              <a:gd name="adj1" fmla="val 25000"/>
              <a:gd name="adj2" fmla="val 26357"/>
              <a:gd name="adj3" fmla="val 25000"/>
              <a:gd name="adj4" fmla="val 43750"/>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52236" name="TextBox 8"/>
          <p:cNvSpPr txBox="1">
            <a:spLocks noChangeArrowheads="1"/>
          </p:cNvSpPr>
          <p:nvPr/>
        </p:nvSpPr>
        <p:spPr bwMode="auto">
          <a:xfrm>
            <a:off x="1778000" y="6057900"/>
            <a:ext cx="7366000" cy="646331"/>
          </a:xfrm>
          <a:prstGeom prst="rect">
            <a:avLst/>
          </a:prstGeom>
          <a:solidFill>
            <a:srgbClr val="FF9900"/>
          </a:solidFill>
          <a:ln w="9525" algn="ctr">
            <a:solidFill>
              <a:srgbClr val="FF9900"/>
            </a:solidFill>
            <a:miter lim="800000"/>
            <a:headEnd/>
            <a:tailEnd/>
          </a:ln>
        </p:spPr>
        <p:txBody>
          <a:bodyPr wrap="square">
            <a:spAutoFit/>
          </a:bodyPr>
          <a:lstStyle/>
          <a:p>
            <a:pPr>
              <a:buFont typeface="Wingdings" pitchFamily="2" charset="2"/>
              <a:buChar char="ü"/>
            </a:pPr>
            <a:r>
              <a:rPr lang="en-US" b="1" dirty="0">
                <a:solidFill>
                  <a:schemeClr val="bg1"/>
                </a:solidFill>
                <a:latin typeface="Calibri" pitchFamily="34" charset="0"/>
              </a:rPr>
              <a:t>44.21% of the patients treated are women, 11.36% are children and 67% are below 45 years of age</a:t>
            </a:r>
            <a:r>
              <a:rPr lang="en-US" sz="1400" b="1" dirty="0">
                <a:latin typeface="Calibri" pitchFamily="34" charset="0"/>
              </a:rPr>
              <a:t>.</a:t>
            </a:r>
          </a:p>
        </p:txBody>
      </p:sp>
      <p:sp>
        <p:nvSpPr>
          <p:cNvPr id="22" name="TextBox 21"/>
          <p:cNvSpPr txBox="1"/>
          <p:nvPr/>
        </p:nvSpPr>
        <p:spPr>
          <a:xfrm>
            <a:off x="5200277" y="471395"/>
            <a:ext cx="3507435" cy="307777"/>
          </a:xfrm>
          <a:prstGeom prst="rect">
            <a:avLst/>
          </a:prstGeom>
          <a:noFill/>
        </p:spPr>
        <p:txBody>
          <a:bodyPr wrap="none" rtlCol="0">
            <a:spAutoFit/>
          </a:bodyPr>
          <a:lstStyle/>
          <a:p>
            <a:r>
              <a:rPr lang="en-US" sz="1400" b="1" dirty="0" smtClean="0"/>
              <a:t> Live Data as on 17-09-2009, 12:30 AM</a:t>
            </a:r>
            <a:endParaRPr lang="en-US" sz="1400" b="1" dirty="0"/>
          </a:p>
        </p:txBody>
      </p:sp>
      <p:pic>
        <p:nvPicPr>
          <p:cNvPr id="110594" name="Picture 2"/>
          <p:cNvPicPr>
            <a:picLocks noChangeAspect="1" noChangeArrowheads="1"/>
          </p:cNvPicPr>
          <p:nvPr/>
        </p:nvPicPr>
        <p:blipFill>
          <a:blip r:embed="rId3" cstate="print"/>
          <a:srcRect/>
          <a:stretch>
            <a:fillRect/>
          </a:stretch>
        </p:blipFill>
        <p:spPr bwMode="auto">
          <a:xfrm>
            <a:off x="1236467" y="1244601"/>
            <a:ext cx="3513334" cy="3644900"/>
          </a:xfrm>
          <a:prstGeom prst="rect">
            <a:avLst/>
          </a:prstGeom>
          <a:noFill/>
          <a:ln w="9525">
            <a:noFill/>
            <a:miter lim="800000"/>
            <a:headEnd/>
            <a:tailEnd/>
          </a:ln>
        </p:spPr>
      </p:pic>
      <p:pic>
        <p:nvPicPr>
          <p:cNvPr id="110595" name="Picture 3"/>
          <p:cNvPicPr>
            <a:picLocks noChangeAspect="1" noChangeArrowheads="1"/>
          </p:cNvPicPr>
          <p:nvPr/>
        </p:nvPicPr>
        <p:blipFill>
          <a:blip r:embed="rId4" cstate="print"/>
          <a:srcRect/>
          <a:stretch>
            <a:fillRect/>
          </a:stretch>
        </p:blipFill>
        <p:spPr bwMode="auto">
          <a:xfrm>
            <a:off x="4837113" y="1247774"/>
            <a:ext cx="3684587" cy="3603625"/>
          </a:xfrm>
          <a:prstGeom prst="rect">
            <a:avLst/>
          </a:prstGeom>
          <a:noFill/>
          <a:ln w="9525">
            <a:noFill/>
            <a:miter lim="800000"/>
            <a:headEnd/>
            <a:tailEnd/>
          </a:ln>
        </p:spPr>
      </p:pic>
      <p:sp>
        <p:nvSpPr>
          <p:cNvPr id="26" name="TextBox 25"/>
          <p:cNvSpPr txBox="1"/>
          <p:nvPr/>
        </p:nvSpPr>
        <p:spPr>
          <a:xfrm>
            <a:off x="1244600" y="838200"/>
            <a:ext cx="3505200" cy="369332"/>
          </a:xfrm>
          <a:prstGeom prst="rect">
            <a:avLst/>
          </a:prstGeom>
          <a:solidFill>
            <a:srgbClr val="FFC000"/>
          </a:solidFill>
        </p:spPr>
        <p:txBody>
          <a:bodyPr wrap="square" rtlCol="0">
            <a:spAutoFit/>
          </a:bodyPr>
          <a:lstStyle/>
          <a:p>
            <a:r>
              <a:rPr lang="en-US" dirty="0" smtClean="0"/>
              <a:t>Last 24hrs Stats</a:t>
            </a:r>
            <a:endParaRPr lang="en-US" dirty="0"/>
          </a:p>
        </p:txBody>
      </p:sp>
      <p:sp>
        <p:nvSpPr>
          <p:cNvPr id="27" name="TextBox 26"/>
          <p:cNvSpPr txBox="1"/>
          <p:nvPr/>
        </p:nvSpPr>
        <p:spPr>
          <a:xfrm>
            <a:off x="4838700" y="838200"/>
            <a:ext cx="3683000" cy="369332"/>
          </a:xfrm>
          <a:prstGeom prst="rect">
            <a:avLst/>
          </a:prstGeom>
          <a:solidFill>
            <a:srgbClr val="FFC000"/>
          </a:solidFill>
        </p:spPr>
        <p:txBody>
          <a:bodyPr wrap="square" rtlCol="0">
            <a:spAutoFit/>
          </a:bodyPr>
          <a:lstStyle/>
          <a:p>
            <a:r>
              <a:rPr lang="en-US" dirty="0" smtClean="0"/>
              <a:t>Since April 1</a:t>
            </a:r>
            <a:r>
              <a:rPr lang="en-US" baseline="30000" dirty="0" smtClean="0"/>
              <a:t>st</a:t>
            </a:r>
            <a:r>
              <a:rPr lang="en-US" dirty="0" smtClean="0"/>
              <a:t> 2007</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236"/>
                                        </p:tgtEl>
                                        <p:attrNameLst>
                                          <p:attrName>style.visibility</p:attrName>
                                        </p:attrNameLst>
                                      </p:cBhvr>
                                      <p:to>
                                        <p:strVal val="visible"/>
                                      </p:to>
                                    </p:set>
                                    <p:animEffect transition="in" filter="blinds(horizontal)">
                                      <p:cBhvr>
                                        <p:cTn id="7" dur="500"/>
                                        <p:tgtEl>
                                          <p:spTgt spid="52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6"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logo1.gif"/>
          <p:cNvPicPr>
            <a:picLocks noChangeAspect="1"/>
          </p:cNvPicPr>
          <p:nvPr/>
        </p:nvPicPr>
        <p:blipFill>
          <a:blip r:embed="rId2" cstate="print"/>
          <a:stretch>
            <a:fillRect/>
          </a:stretch>
        </p:blipFill>
        <p:spPr>
          <a:xfrm>
            <a:off x="8362390" y="40341"/>
            <a:ext cx="714375" cy="771525"/>
          </a:xfrm>
          <a:prstGeom prst="rect">
            <a:avLst/>
          </a:prstGeom>
        </p:spPr>
      </p:pic>
      <p:sp>
        <p:nvSpPr>
          <p:cNvPr id="16" name="Pentagon 15"/>
          <p:cNvSpPr/>
          <p:nvPr/>
        </p:nvSpPr>
        <p:spPr>
          <a:xfrm>
            <a:off x="0" y="0"/>
            <a:ext cx="4948238" cy="457200"/>
          </a:xfrm>
          <a:prstGeom prst="homePlate">
            <a:avLst/>
          </a:prstGeom>
        </p:spPr>
        <p:style>
          <a:lnRef idx="1">
            <a:schemeClr val="accent1"/>
          </a:lnRef>
          <a:fillRef idx="3">
            <a:schemeClr val="accent1"/>
          </a:fillRef>
          <a:effectRef idx="2">
            <a:schemeClr val="accent1"/>
          </a:effectRef>
          <a:fontRef idx="minor">
            <a:schemeClr val="lt1"/>
          </a:fontRef>
        </p:style>
        <p:txBody>
          <a:bodyPr anchor="ctr"/>
          <a:lstStyle/>
          <a:p>
            <a:pPr eaLnBrk="0" hangingPunct="0">
              <a:defRPr/>
            </a:pPr>
            <a:r>
              <a:rPr lang="en-US" altLang="zh-CN" sz="1600" b="1" dirty="0">
                <a:solidFill>
                  <a:schemeClr val="bg1"/>
                </a:solidFill>
              </a:rPr>
              <a:t>RESULTS</a:t>
            </a:r>
            <a:endParaRPr lang="en-US" sz="1600" b="1" dirty="0">
              <a:solidFill>
                <a:schemeClr val="bg1"/>
              </a:solidFill>
              <a:cs typeface="Arial" charset="0"/>
            </a:endParaRPr>
          </a:p>
        </p:txBody>
      </p:sp>
      <p:sp>
        <p:nvSpPr>
          <p:cNvPr id="6" name="TextBox 5"/>
          <p:cNvSpPr txBox="1"/>
          <p:nvPr/>
        </p:nvSpPr>
        <p:spPr>
          <a:xfrm>
            <a:off x="714841" y="1365948"/>
            <a:ext cx="4108451"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defRPr/>
            </a:pPr>
            <a:r>
              <a:rPr lang="en-US" sz="1600" b="1" dirty="0"/>
              <a:t>SKOCH SUMMIT 2009 –</a:t>
            </a:r>
          </a:p>
          <a:p>
            <a:pPr>
              <a:defRPr/>
            </a:pPr>
            <a:r>
              <a:rPr lang="en-US" sz="1600" b="1" dirty="0" smtClean="0"/>
              <a:t>BEST </a:t>
            </a:r>
            <a:r>
              <a:rPr lang="en-US" sz="1600" b="1" dirty="0"/>
              <a:t>SERVICE DELIVERY in INDIA</a:t>
            </a:r>
          </a:p>
        </p:txBody>
      </p:sp>
      <p:pic>
        <p:nvPicPr>
          <p:cNvPr id="104449" name="Picture 1"/>
          <p:cNvPicPr>
            <a:picLocks noChangeAspect="1" noChangeArrowheads="1"/>
          </p:cNvPicPr>
          <p:nvPr/>
        </p:nvPicPr>
        <p:blipFill>
          <a:blip r:embed="rId3" cstate="print"/>
          <a:srcRect l="24609" t="2539" r="24854" b="8594"/>
          <a:stretch>
            <a:fillRect/>
          </a:stretch>
        </p:blipFill>
        <p:spPr bwMode="auto">
          <a:xfrm>
            <a:off x="5662370" y="1282081"/>
            <a:ext cx="1525830" cy="22254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4449"/>
                                        </p:tgtEl>
                                        <p:attrNameLst>
                                          <p:attrName>style.visibility</p:attrName>
                                        </p:attrNameLst>
                                      </p:cBhvr>
                                      <p:to>
                                        <p:strVal val="visible"/>
                                      </p:to>
                                    </p:set>
                                    <p:animEffect transition="in" filter="blinds(horizontal)">
                                      <p:cBhvr>
                                        <p:cTn id="7" dur="500"/>
                                        <p:tgtEl>
                                          <p:spTgt spid="10444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Pentagon 15"/>
          <p:cNvSpPr/>
          <p:nvPr/>
        </p:nvSpPr>
        <p:spPr>
          <a:xfrm>
            <a:off x="0" y="0"/>
            <a:ext cx="4948238" cy="457200"/>
          </a:xfrm>
          <a:prstGeom prst="homePlate">
            <a:avLst/>
          </a:prstGeom>
        </p:spPr>
        <p:style>
          <a:lnRef idx="1">
            <a:schemeClr val="accent1"/>
          </a:lnRef>
          <a:fillRef idx="3">
            <a:schemeClr val="accent1"/>
          </a:fillRef>
          <a:effectRef idx="2">
            <a:schemeClr val="accent1"/>
          </a:effectRef>
          <a:fontRef idx="minor">
            <a:schemeClr val="lt1"/>
          </a:fontRef>
        </p:style>
        <p:txBody>
          <a:bodyPr anchor="ctr"/>
          <a:lstStyle/>
          <a:p>
            <a:pPr eaLnBrk="0" hangingPunct="0">
              <a:defRPr/>
            </a:pPr>
            <a:r>
              <a:rPr lang="en-US" altLang="zh-CN" sz="1600" b="1" dirty="0">
                <a:solidFill>
                  <a:schemeClr val="bg1"/>
                </a:solidFill>
              </a:rPr>
              <a:t>RESULTS</a:t>
            </a:r>
            <a:endParaRPr lang="en-US" sz="1600" b="1" dirty="0">
              <a:solidFill>
                <a:schemeClr val="bg1"/>
              </a:solidFill>
              <a:cs typeface="Arial" charset="0"/>
            </a:endParaRPr>
          </a:p>
        </p:txBody>
      </p:sp>
      <p:sp>
        <p:nvSpPr>
          <p:cNvPr id="5" name="Rectangle 4"/>
          <p:cNvSpPr/>
          <p:nvPr/>
        </p:nvSpPr>
        <p:spPr>
          <a:xfrm rot="10800000" flipV="1">
            <a:off x="415925" y="1991347"/>
            <a:ext cx="3405188" cy="584775"/>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US" sz="1600" b="1" dirty="0"/>
              <a:t>'Government Policy Initiative of the Year' through Public </a:t>
            </a:r>
            <a:r>
              <a:rPr lang="en-US" sz="1600" b="1" dirty="0" smtClean="0"/>
              <a:t>Opinion</a:t>
            </a:r>
            <a:endParaRPr lang="en-US" sz="1600" b="1" dirty="0"/>
          </a:p>
        </p:txBody>
      </p:sp>
      <p:sp>
        <p:nvSpPr>
          <p:cNvPr id="7" name="Rectangle 6"/>
          <p:cNvSpPr/>
          <p:nvPr/>
        </p:nvSpPr>
        <p:spPr>
          <a:xfrm>
            <a:off x="215092" y="3763575"/>
            <a:ext cx="4289673" cy="1446550"/>
          </a:xfrm>
          <a:prstGeom prst="rect">
            <a:avLst/>
          </a:prstGeom>
        </p:spPr>
        <p:txBody>
          <a:bodyPr wrap="square">
            <a:spAutoFit/>
          </a:bodyPr>
          <a:lstStyle/>
          <a:p>
            <a:pPr algn="just"/>
            <a:r>
              <a:rPr lang="en-US" sz="1400" b="1" dirty="0" smtClean="0"/>
              <a:t>“It is not an exaggeration to say that if IT stops, the entire Aarogyasri program stops. The program depends on IT every second. The (Late) Hon. Chief Minister used to say that we should use IT in every aspect of poor people life.“ </a:t>
            </a:r>
          </a:p>
          <a:p>
            <a:pPr algn="just"/>
            <a:r>
              <a:rPr lang="en-US" dirty="0" smtClean="0"/>
              <a:t>  -- </a:t>
            </a:r>
            <a:r>
              <a:rPr lang="en-US" sz="1600" b="1" i="1" dirty="0" smtClean="0"/>
              <a:t>Sri J.Satyanarayana, IAS, P.S., HM&amp;FW</a:t>
            </a:r>
            <a:endParaRPr lang="en-US" sz="1600" b="1" i="1" dirty="0"/>
          </a:p>
        </p:txBody>
      </p:sp>
      <p:sp>
        <p:nvSpPr>
          <p:cNvPr id="8" name="Rectangle 7"/>
          <p:cNvSpPr/>
          <p:nvPr/>
        </p:nvSpPr>
        <p:spPr>
          <a:xfrm rot="10800000" flipV="1">
            <a:off x="395785" y="2709448"/>
            <a:ext cx="3427599" cy="830997"/>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defRPr/>
            </a:pPr>
            <a:r>
              <a:rPr lang="en-US" sz="1600" b="1" dirty="0" smtClean="0"/>
              <a:t>Jury </a:t>
            </a:r>
            <a:r>
              <a:rPr lang="en-US" sz="1600" b="1" dirty="0"/>
              <a:t>Award for 'Civil Society/Development Agency of the Year'.. </a:t>
            </a:r>
          </a:p>
        </p:txBody>
      </p:sp>
      <p:sp>
        <p:nvSpPr>
          <p:cNvPr id="103425" name="Rectangle 1"/>
          <p:cNvSpPr>
            <a:spLocks noChangeArrowheads="1"/>
          </p:cNvSpPr>
          <p:nvPr/>
        </p:nvSpPr>
        <p:spPr bwMode="auto">
          <a:xfrm>
            <a:off x="0" y="97795"/>
            <a:ext cx="253596"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endParaRPr>
          </a:p>
        </p:txBody>
      </p:sp>
      <p:pic>
        <p:nvPicPr>
          <p:cNvPr id="103426" name="Picture 2"/>
          <p:cNvPicPr>
            <a:picLocks noChangeAspect="1" noChangeArrowheads="1"/>
          </p:cNvPicPr>
          <p:nvPr/>
        </p:nvPicPr>
        <p:blipFill>
          <a:blip r:embed="rId2" cstate="print"/>
          <a:srcRect l="14272" t="5970" r="16605" b="11940"/>
          <a:stretch>
            <a:fillRect/>
          </a:stretch>
        </p:blipFill>
        <p:spPr bwMode="auto">
          <a:xfrm>
            <a:off x="4890050" y="1820650"/>
            <a:ext cx="2812789" cy="2179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extBox 10"/>
          <p:cNvSpPr txBox="1"/>
          <p:nvPr/>
        </p:nvSpPr>
        <p:spPr>
          <a:xfrm>
            <a:off x="300256" y="887104"/>
            <a:ext cx="5527343" cy="400110"/>
          </a:xfrm>
          <a:prstGeom prst="rect">
            <a:avLst/>
          </a:prstGeom>
          <a:noFill/>
        </p:spPr>
        <p:txBody>
          <a:bodyPr wrap="square" rtlCol="0">
            <a:spAutoFit/>
          </a:bodyPr>
          <a:lstStyle/>
          <a:p>
            <a:r>
              <a:rPr lang="en-US" sz="2000" b="1" dirty="0" smtClean="0"/>
              <a:t>eINDIA 2009 – eHEALTH Awards</a:t>
            </a:r>
            <a:endParaRPr lang="en-US" sz="2000" b="1" dirty="0"/>
          </a:p>
        </p:txBody>
      </p:sp>
      <p:pic>
        <p:nvPicPr>
          <p:cNvPr id="9" name="Picture 8" descr="logo1.gif"/>
          <p:cNvPicPr>
            <a:picLocks noChangeAspect="1"/>
          </p:cNvPicPr>
          <p:nvPr/>
        </p:nvPicPr>
        <p:blipFill>
          <a:blip r:embed="rId3" cstate="print"/>
          <a:stretch>
            <a:fillRect/>
          </a:stretch>
        </p:blipFill>
        <p:spPr>
          <a:xfrm>
            <a:off x="8362390" y="40341"/>
            <a:ext cx="714375" cy="77152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3426"/>
                                        </p:tgtEl>
                                        <p:attrNameLst>
                                          <p:attrName>style.visibility</p:attrName>
                                        </p:attrNameLst>
                                      </p:cBhvr>
                                      <p:to>
                                        <p:strVal val="visible"/>
                                      </p:to>
                                    </p:set>
                                    <p:animEffect transition="in" filter="checkerboard(across)">
                                      <p:cBhvr>
                                        <p:cTn id="7" dur="500"/>
                                        <p:tgtEl>
                                          <p:spTgt spid="1034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Pentagon 15"/>
          <p:cNvSpPr/>
          <p:nvPr/>
        </p:nvSpPr>
        <p:spPr>
          <a:xfrm>
            <a:off x="0" y="0"/>
            <a:ext cx="4948238" cy="457200"/>
          </a:xfrm>
          <a:prstGeom prst="homePlate">
            <a:avLst/>
          </a:prstGeom>
        </p:spPr>
        <p:style>
          <a:lnRef idx="1">
            <a:schemeClr val="accent1"/>
          </a:lnRef>
          <a:fillRef idx="3">
            <a:schemeClr val="accent1"/>
          </a:fillRef>
          <a:effectRef idx="2">
            <a:schemeClr val="accent1"/>
          </a:effectRef>
          <a:fontRef idx="minor">
            <a:schemeClr val="lt1"/>
          </a:fontRef>
        </p:style>
        <p:txBody>
          <a:bodyPr anchor="ctr"/>
          <a:lstStyle/>
          <a:p>
            <a:pPr eaLnBrk="0" hangingPunct="0">
              <a:defRPr/>
            </a:pPr>
            <a:r>
              <a:rPr lang="en-US" altLang="zh-CN" sz="1600" b="1" dirty="0">
                <a:solidFill>
                  <a:schemeClr val="bg1"/>
                </a:solidFill>
              </a:rPr>
              <a:t>RESULTS</a:t>
            </a:r>
            <a:endParaRPr lang="en-US" sz="1600" b="1" dirty="0">
              <a:solidFill>
                <a:schemeClr val="bg1"/>
              </a:solidFill>
              <a:cs typeface="Arial" charset="0"/>
            </a:endParaRPr>
          </a:p>
        </p:txBody>
      </p:sp>
      <p:sp>
        <p:nvSpPr>
          <p:cNvPr id="6" name="TextBox 5"/>
          <p:cNvSpPr txBox="1"/>
          <p:nvPr/>
        </p:nvSpPr>
        <p:spPr>
          <a:xfrm>
            <a:off x="328706" y="1045767"/>
            <a:ext cx="8384988" cy="369887"/>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spcBef>
                <a:spcPct val="50000"/>
              </a:spcBef>
              <a:defRPr/>
            </a:pPr>
            <a:r>
              <a:rPr lang="en-US" b="1" dirty="0">
                <a:latin typeface="Calibri" pitchFamily="34" charset="0"/>
              </a:rPr>
              <a:t>World health Forum - Geneva</a:t>
            </a:r>
          </a:p>
        </p:txBody>
      </p:sp>
      <p:sp>
        <p:nvSpPr>
          <p:cNvPr id="55299" name="TextBox 6"/>
          <p:cNvSpPr txBox="1">
            <a:spLocks noChangeArrowheads="1"/>
          </p:cNvSpPr>
          <p:nvPr/>
        </p:nvSpPr>
        <p:spPr bwMode="auto">
          <a:xfrm>
            <a:off x="283629" y="1479203"/>
            <a:ext cx="8551930" cy="2062103"/>
          </a:xfrm>
          <a:prstGeom prst="rect">
            <a:avLst/>
          </a:prstGeom>
          <a:noFill/>
          <a:ln w="9525">
            <a:noFill/>
            <a:miter lim="800000"/>
            <a:headEnd/>
            <a:tailEnd/>
          </a:ln>
        </p:spPr>
        <p:txBody>
          <a:bodyPr wrap="square">
            <a:spAutoFit/>
          </a:bodyPr>
          <a:lstStyle/>
          <a:p>
            <a:pPr algn="just"/>
            <a:r>
              <a:rPr lang="en-US" sz="1600" dirty="0" smtClean="0"/>
              <a:t>Aarogyasri Health Care Trust received an invitation to showcase the scheme at the Forum for Health-Geneva 09 held on the sidelines of World Health Assembly by WHO in Geneva on May 20th, 2009. Chief Executive Officer of Trust was selected to be part of a group of luminaries to be panelists for the discussion on `</a:t>
            </a:r>
            <a:r>
              <a:rPr lang="en-US" sz="1600" b="1" i="1" dirty="0" smtClean="0"/>
              <a:t>Better use of IT and information health and healthcare</a:t>
            </a:r>
            <a:r>
              <a:rPr lang="en-US" sz="1600" dirty="0" smtClean="0"/>
              <a:t>’ organized during the event. Four countries viz., China, Egypt, Germany and UK held separate meeting with CEO for replicating good features of the scheme. The scheme was acclaimed as a superior low cost technology led intervention used for catering to the health needs of poor people</a:t>
            </a:r>
          </a:p>
        </p:txBody>
      </p:sp>
      <p:sp>
        <p:nvSpPr>
          <p:cNvPr id="5" name="TextBox 4"/>
          <p:cNvSpPr txBox="1"/>
          <p:nvPr/>
        </p:nvSpPr>
        <p:spPr>
          <a:xfrm>
            <a:off x="352514" y="3800289"/>
            <a:ext cx="8421688" cy="369332"/>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spcBef>
                <a:spcPct val="50000"/>
              </a:spcBef>
              <a:defRPr/>
            </a:pPr>
            <a:r>
              <a:rPr lang="en-US" b="1" dirty="0" smtClean="0">
                <a:latin typeface="Calibri" pitchFamily="34" charset="0"/>
              </a:rPr>
              <a:t>Recognition from Planning commission and Ministry of Health, Government of INDIA</a:t>
            </a:r>
            <a:endParaRPr lang="en-US" b="1" dirty="0">
              <a:latin typeface="Calibri" pitchFamily="34" charset="0"/>
            </a:endParaRPr>
          </a:p>
        </p:txBody>
      </p:sp>
      <p:sp>
        <p:nvSpPr>
          <p:cNvPr id="7" name="TextBox 6"/>
          <p:cNvSpPr txBox="1">
            <a:spLocks noChangeArrowheads="1"/>
          </p:cNvSpPr>
          <p:nvPr/>
        </p:nvSpPr>
        <p:spPr bwMode="auto">
          <a:xfrm>
            <a:off x="317520" y="4327013"/>
            <a:ext cx="8551930" cy="830997"/>
          </a:xfrm>
          <a:prstGeom prst="rect">
            <a:avLst/>
          </a:prstGeom>
          <a:noFill/>
          <a:ln w="9525">
            <a:noFill/>
            <a:miter lim="800000"/>
            <a:headEnd/>
            <a:tailEnd/>
          </a:ln>
        </p:spPr>
        <p:txBody>
          <a:bodyPr wrap="square">
            <a:spAutoFit/>
          </a:bodyPr>
          <a:lstStyle/>
          <a:p>
            <a:pPr algn="just"/>
            <a:r>
              <a:rPr lang="en-US" sz="1600" dirty="0" smtClean="0"/>
              <a:t>Recently the scheme was showcased to the Planning Commission and Ministry of Health, Government of India. The scheme was acclaimed for its implementation and delivery mechanism. The scheme was also studied by National Institute of Public Finance and Policy.</a:t>
            </a:r>
          </a:p>
        </p:txBody>
      </p:sp>
      <p:pic>
        <p:nvPicPr>
          <p:cNvPr id="8" name="Picture 7" descr="logo1.gif"/>
          <p:cNvPicPr>
            <a:picLocks noChangeAspect="1"/>
          </p:cNvPicPr>
          <p:nvPr/>
        </p:nvPicPr>
        <p:blipFill>
          <a:blip r:embed="rId2" cstate="print"/>
          <a:stretch>
            <a:fillRect/>
          </a:stretch>
        </p:blipFill>
        <p:spPr>
          <a:xfrm>
            <a:off x="8362390" y="40341"/>
            <a:ext cx="714375" cy="77152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5299"/>
                                        </p:tgtEl>
                                        <p:attrNameLst>
                                          <p:attrName>style.visibility</p:attrName>
                                        </p:attrNameLst>
                                      </p:cBhvr>
                                      <p:to>
                                        <p:strVal val="visible"/>
                                      </p:to>
                                    </p:set>
                                    <p:animEffect transition="in" filter="box(in)">
                                      <p:cBhvr>
                                        <p:cTn id="10" dur="500"/>
                                        <p:tgtEl>
                                          <p:spTgt spid="55299"/>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500"/>
                                        <p:tgtEl>
                                          <p:spTgt spid="5"/>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in)">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5299" grpId="0"/>
      <p:bldP spid="5"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Pentagon 15"/>
          <p:cNvSpPr/>
          <p:nvPr/>
        </p:nvSpPr>
        <p:spPr>
          <a:xfrm>
            <a:off x="0" y="0"/>
            <a:ext cx="4948238" cy="457200"/>
          </a:xfrm>
          <a:prstGeom prst="homePlate">
            <a:avLst/>
          </a:prstGeom>
        </p:spPr>
        <p:style>
          <a:lnRef idx="1">
            <a:schemeClr val="accent1"/>
          </a:lnRef>
          <a:fillRef idx="3">
            <a:schemeClr val="accent1"/>
          </a:fillRef>
          <a:effectRef idx="2">
            <a:schemeClr val="accent1"/>
          </a:effectRef>
          <a:fontRef idx="minor">
            <a:schemeClr val="lt1"/>
          </a:fontRef>
        </p:style>
        <p:txBody>
          <a:bodyPr anchor="ctr"/>
          <a:lstStyle/>
          <a:p>
            <a:pPr eaLnBrk="0" hangingPunct="0">
              <a:defRPr/>
            </a:pPr>
            <a:r>
              <a:rPr lang="en-US" altLang="zh-CN" sz="1600" b="1" dirty="0">
                <a:solidFill>
                  <a:schemeClr val="bg1"/>
                </a:solidFill>
              </a:rPr>
              <a:t>RESULTS</a:t>
            </a:r>
            <a:endParaRPr lang="en-US" sz="1600" b="1" dirty="0">
              <a:solidFill>
                <a:schemeClr val="bg1"/>
              </a:solidFill>
              <a:cs typeface="Arial" charset="0"/>
            </a:endParaRPr>
          </a:p>
        </p:txBody>
      </p:sp>
      <p:sp>
        <p:nvSpPr>
          <p:cNvPr id="56322" name="Text Box 6"/>
          <p:cNvSpPr txBox="1">
            <a:spLocks noChangeArrowheads="1"/>
          </p:cNvSpPr>
          <p:nvPr/>
        </p:nvSpPr>
        <p:spPr bwMode="auto">
          <a:xfrm>
            <a:off x="228600" y="990600"/>
            <a:ext cx="8915400" cy="1785104"/>
          </a:xfrm>
          <a:prstGeom prst="rect">
            <a:avLst/>
          </a:prstGeom>
          <a:noFill/>
          <a:ln w="9525">
            <a:noFill/>
            <a:miter lim="800000"/>
            <a:headEnd/>
            <a:tailEnd/>
          </a:ln>
        </p:spPr>
        <p:txBody>
          <a:bodyPr>
            <a:spAutoFit/>
          </a:bodyPr>
          <a:lstStyle/>
          <a:p>
            <a:pPr>
              <a:spcBef>
                <a:spcPct val="50000"/>
              </a:spcBef>
              <a:buFont typeface="Wingdings" pitchFamily="2" charset="2"/>
              <a:buChar char="Ø"/>
            </a:pPr>
            <a:r>
              <a:rPr lang="en-US" sz="2000" b="1" dirty="0">
                <a:latin typeface="Calibri" pitchFamily="34" charset="0"/>
              </a:rPr>
              <a:t>Paper </a:t>
            </a:r>
            <a:r>
              <a:rPr lang="en-US" sz="2000" b="1" dirty="0" smtClean="0">
                <a:latin typeface="Calibri" pitchFamily="34" charset="0"/>
              </a:rPr>
              <a:t>selected and Published </a:t>
            </a:r>
            <a:r>
              <a:rPr lang="en-US" sz="2000" b="1" dirty="0">
                <a:latin typeface="Calibri" pitchFamily="34" charset="0"/>
              </a:rPr>
              <a:t>in National </a:t>
            </a:r>
            <a:r>
              <a:rPr lang="en-US" sz="2000" b="1" dirty="0" smtClean="0">
                <a:latin typeface="Calibri" pitchFamily="34" charset="0"/>
              </a:rPr>
              <a:t>12</a:t>
            </a:r>
            <a:r>
              <a:rPr lang="en-US" sz="2000" b="1" baseline="30000" dirty="0" smtClean="0">
                <a:latin typeface="Calibri" pitchFamily="34" charset="0"/>
              </a:rPr>
              <a:t>th</a:t>
            </a:r>
            <a:r>
              <a:rPr lang="en-US" sz="2000" b="1" dirty="0" smtClean="0">
                <a:latin typeface="Calibri" pitchFamily="34" charset="0"/>
              </a:rPr>
              <a:t> e-Governance Compendium</a:t>
            </a:r>
          </a:p>
          <a:p>
            <a:pPr>
              <a:spcBef>
                <a:spcPct val="50000"/>
              </a:spcBef>
              <a:buFont typeface="Wingdings" pitchFamily="2" charset="2"/>
              <a:buChar char="Ø"/>
            </a:pPr>
            <a:r>
              <a:rPr lang="en-US" sz="2000" b="1" dirty="0" smtClean="0">
                <a:latin typeface="Calibri" pitchFamily="34" charset="0"/>
              </a:rPr>
              <a:t>Studied </a:t>
            </a:r>
            <a:r>
              <a:rPr lang="en-US" sz="2000" b="1" dirty="0">
                <a:latin typeface="Calibri" pitchFamily="34" charset="0"/>
              </a:rPr>
              <a:t>and praised by World Bank and Harvard School</a:t>
            </a:r>
          </a:p>
          <a:p>
            <a:pPr>
              <a:spcBef>
                <a:spcPct val="50000"/>
              </a:spcBef>
              <a:buFont typeface="Wingdings" pitchFamily="2" charset="2"/>
              <a:buChar char="Ø"/>
            </a:pPr>
            <a:r>
              <a:rPr lang="en-US" sz="2000" b="1" dirty="0">
                <a:latin typeface="Calibri" pitchFamily="34" charset="0"/>
              </a:rPr>
              <a:t>Many other states have initiated the implementation of the Scheme</a:t>
            </a:r>
          </a:p>
          <a:p>
            <a:pPr>
              <a:spcBef>
                <a:spcPct val="50000"/>
              </a:spcBef>
              <a:buFont typeface="Wingdings" pitchFamily="2" charset="2"/>
              <a:buChar char="Ø"/>
            </a:pPr>
            <a:r>
              <a:rPr lang="en-US" sz="2000" b="1" dirty="0">
                <a:latin typeface="Calibri" pitchFamily="34" charset="0"/>
              </a:rPr>
              <a:t>Appraised by all scholars and political parties across the Country</a:t>
            </a:r>
          </a:p>
        </p:txBody>
      </p:sp>
      <p:pic>
        <p:nvPicPr>
          <p:cNvPr id="4" name="Picture 3" descr="logo1.gif"/>
          <p:cNvPicPr>
            <a:picLocks noChangeAspect="1"/>
          </p:cNvPicPr>
          <p:nvPr/>
        </p:nvPicPr>
        <p:blipFill>
          <a:blip r:embed="rId2" cstate="print"/>
          <a:stretch>
            <a:fillRect/>
          </a:stretch>
        </p:blipFill>
        <p:spPr>
          <a:xfrm>
            <a:off x="8362390" y="40341"/>
            <a:ext cx="714375" cy="77152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checkerboard(across)">
                                      <p:cBhvr>
                                        <p:cTn id="7" dur="500"/>
                                        <p:tgtEl>
                                          <p:spTgt spid="56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172.25.153.37\tcs\Graph.jpg"/>
          <p:cNvPicPr>
            <a:picLocks noChangeAspect="1" noChangeArrowheads="1"/>
          </p:cNvPicPr>
          <p:nvPr/>
        </p:nvPicPr>
        <p:blipFill>
          <a:blip r:embed="rId3" cstate="print">
            <a:duotone>
              <a:prstClr val="black"/>
              <a:schemeClr val="accent1">
                <a:tint val="45000"/>
                <a:satMod val="400000"/>
              </a:schemeClr>
            </a:duotone>
            <a:lum bright="-8000"/>
          </a:blip>
          <a:srcRect l="3375" r="6281" b="15765"/>
          <a:stretch>
            <a:fillRect/>
          </a:stretch>
        </p:blipFill>
        <p:spPr bwMode="auto">
          <a:xfrm>
            <a:off x="498764" y="1177636"/>
            <a:ext cx="3643745" cy="23829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28" name="Rectangle 3"/>
          <p:cNvSpPr>
            <a:spLocks noChangeArrowheads="1"/>
          </p:cNvSpPr>
          <p:nvPr/>
        </p:nvSpPr>
        <p:spPr bwMode="auto">
          <a:xfrm>
            <a:off x="1330138" y="3156136"/>
            <a:ext cx="2827338" cy="368300"/>
          </a:xfrm>
          <a:prstGeom prst="rect">
            <a:avLst/>
          </a:prstGeom>
          <a:solidFill>
            <a:schemeClr val="bg1">
              <a:lumMod val="95000"/>
            </a:schemeClr>
          </a:solidFill>
          <a:ln w="9525">
            <a:noFill/>
            <a:miter lim="800000"/>
            <a:headEnd/>
            <a:tailEnd/>
          </a:ln>
        </p:spPr>
        <p:txBody>
          <a:bodyPr>
            <a:spAutoFit/>
          </a:bodyPr>
          <a:lstStyle/>
          <a:p>
            <a:pPr algn="ctr" fontAlgn="auto">
              <a:spcBef>
                <a:spcPts val="0"/>
              </a:spcBef>
              <a:spcAft>
                <a:spcPts val="0"/>
              </a:spcAft>
              <a:defRPr/>
            </a:pPr>
            <a:r>
              <a:rPr lang="en-US" sz="900" b="1" dirty="0">
                <a:latin typeface="Arial" pitchFamily="34" charset="0"/>
              </a:rPr>
              <a:t>Source: The Institute Of Health Systems, HACA </a:t>
            </a:r>
            <a:r>
              <a:rPr lang="en-US" sz="900" b="1" dirty="0" err="1">
                <a:latin typeface="Arial" pitchFamily="34" charset="0"/>
              </a:rPr>
              <a:t>Bhavan</a:t>
            </a:r>
            <a:r>
              <a:rPr lang="en-US" sz="900" b="1" dirty="0">
                <a:latin typeface="Arial" pitchFamily="34" charset="0"/>
              </a:rPr>
              <a:t>,  Hyderabad, AP 500004</a:t>
            </a:r>
            <a:endParaRPr lang="en-US" sz="1100" b="1" dirty="0">
              <a:latin typeface="Arial" pitchFamily="34" charset="0"/>
            </a:endParaRPr>
          </a:p>
        </p:txBody>
      </p:sp>
      <p:sp>
        <p:nvSpPr>
          <p:cNvPr id="30723" name="Rectangle 5"/>
          <p:cNvSpPr>
            <a:spLocks noChangeArrowheads="1"/>
          </p:cNvSpPr>
          <p:nvPr/>
        </p:nvSpPr>
        <p:spPr bwMode="auto">
          <a:xfrm>
            <a:off x="457200" y="304800"/>
            <a:ext cx="8458200" cy="685800"/>
          </a:xfrm>
          <a:prstGeom prst="rect">
            <a:avLst/>
          </a:prstGeom>
          <a:noFill/>
          <a:ln w="9525">
            <a:noFill/>
            <a:miter lim="800000"/>
            <a:headEnd/>
            <a:tailEnd/>
          </a:ln>
        </p:spPr>
        <p:txBody>
          <a:bodyPr anchor="ctr"/>
          <a:lstStyle/>
          <a:p>
            <a:pPr algn="ctr"/>
            <a:r>
              <a:rPr lang="en-US" altLang="zh-CN" sz="2800" b="1" i="1">
                <a:latin typeface="Garamond" pitchFamily="18" charset="0"/>
                <a:ea typeface="宋体" charset="-122"/>
              </a:rPr>
              <a:t/>
            </a:r>
            <a:br>
              <a:rPr lang="en-US" altLang="zh-CN" sz="2800" b="1" i="1">
                <a:latin typeface="Garamond" pitchFamily="18" charset="0"/>
                <a:ea typeface="宋体" charset="-122"/>
              </a:rPr>
            </a:br>
            <a:r>
              <a:rPr lang="en-US" altLang="zh-CN" sz="2800" b="1" i="1">
                <a:latin typeface="Garamond" pitchFamily="18" charset="0"/>
                <a:ea typeface="宋体" charset="-122"/>
              </a:rPr>
              <a:t/>
            </a:r>
            <a:br>
              <a:rPr lang="en-US" altLang="zh-CN" sz="2800" b="1" i="1">
                <a:latin typeface="Garamond" pitchFamily="18" charset="0"/>
                <a:ea typeface="宋体" charset="-122"/>
              </a:rPr>
            </a:br>
            <a:endParaRPr lang="en-US" altLang="zh-CN" sz="2800" b="1">
              <a:latin typeface="Garamond" pitchFamily="18" charset="0"/>
              <a:ea typeface="宋体" charset="-122"/>
            </a:endParaRPr>
          </a:p>
        </p:txBody>
      </p:sp>
      <p:sp>
        <p:nvSpPr>
          <p:cNvPr id="30724" name="Rectangle 8"/>
          <p:cNvSpPr>
            <a:spLocks noChangeArrowheads="1"/>
          </p:cNvSpPr>
          <p:nvPr/>
        </p:nvSpPr>
        <p:spPr bwMode="auto">
          <a:xfrm>
            <a:off x="1616075" y="2257425"/>
            <a:ext cx="3119438" cy="0"/>
          </a:xfrm>
          <a:prstGeom prst="rect">
            <a:avLst/>
          </a:prstGeom>
          <a:noFill/>
          <a:ln w="9525">
            <a:noFill/>
            <a:miter lim="800000"/>
            <a:headEnd/>
            <a:tailEnd/>
          </a:ln>
        </p:spPr>
        <p:txBody>
          <a:bodyPr wrap="none">
            <a:spAutoFit/>
          </a:bodyPr>
          <a:lstStyle/>
          <a:p>
            <a:pPr algn="ctr"/>
            <a:endParaRPr lang="en-US">
              <a:latin typeface="Calibri" pitchFamily="34" charset="0"/>
            </a:endParaRPr>
          </a:p>
        </p:txBody>
      </p:sp>
      <p:sp>
        <p:nvSpPr>
          <p:cNvPr id="30725" name="Rectangle 9"/>
          <p:cNvSpPr>
            <a:spLocks noChangeArrowheads="1"/>
          </p:cNvSpPr>
          <p:nvPr/>
        </p:nvSpPr>
        <p:spPr bwMode="auto">
          <a:xfrm>
            <a:off x="1616075" y="2257425"/>
            <a:ext cx="2794000" cy="0"/>
          </a:xfrm>
          <a:prstGeom prst="rect">
            <a:avLst/>
          </a:prstGeom>
          <a:noFill/>
          <a:ln w="9525">
            <a:noFill/>
            <a:miter lim="800000"/>
            <a:headEnd/>
            <a:tailEnd/>
          </a:ln>
        </p:spPr>
        <p:txBody>
          <a:bodyPr wrap="none">
            <a:spAutoFit/>
          </a:bodyPr>
          <a:lstStyle/>
          <a:p>
            <a:pPr algn="ctr"/>
            <a:endParaRPr lang="en-US">
              <a:latin typeface="Calibri" pitchFamily="34" charset="0"/>
            </a:endParaRPr>
          </a:p>
        </p:txBody>
      </p:sp>
      <p:sp>
        <p:nvSpPr>
          <p:cNvPr id="30726" name="Rectangle 14"/>
          <p:cNvSpPr>
            <a:spLocks noChangeArrowheads="1"/>
          </p:cNvSpPr>
          <p:nvPr/>
        </p:nvSpPr>
        <p:spPr bwMode="auto">
          <a:xfrm>
            <a:off x="0" y="5043488"/>
            <a:ext cx="9144000" cy="366712"/>
          </a:xfrm>
          <a:prstGeom prst="rect">
            <a:avLst/>
          </a:prstGeom>
          <a:solidFill>
            <a:srgbClr val="FF9900"/>
          </a:solidFill>
          <a:ln w="9525">
            <a:noFill/>
            <a:miter lim="800000"/>
            <a:headEnd/>
            <a:tailEnd/>
          </a:ln>
        </p:spPr>
        <p:txBody>
          <a:bodyPr>
            <a:spAutoFit/>
          </a:bodyPr>
          <a:lstStyle/>
          <a:p>
            <a:pPr>
              <a:buFont typeface="Wingdings" pitchFamily="2" charset="2"/>
              <a:buChar char="ü"/>
            </a:pPr>
            <a:r>
              <a:rPr lang="en-US" b="1">
                <a:solidFill>
                  <a:schemeClr val="bg1"/>
                </a:solidFill>
                <a:latin typeface="Arial Narrow" pitchFamily="34" charset="0"/>
              </a:rPr>
              <a:t> Large proportion of BPL families borrow money or sell assets to pay for hospitalization</a:t>
            </a:r>
          </a:p>
        </p:txBody>
      </p:sp>
      <p:sp>
        <p:nvSpPr>
          <p:cNvPr id="30728" name="Rectangle 13"/>
          <p:cNvSpPr>
            <a:spLocks noChangeArrowheads="1"/>
          </p:cNvSpPr>
          <p:nvPr/>
        </p:nvSpPr>
        <p:spPr bwMode="auto">
          <a:xfrm>
            <a:off x="0" y="5562600"/>
            <a:ext cx="3810000" cy="366713"/>
          </a:xfrm>
          <a:prstGeom prst="rect">
            <a:avLst/>
          </a:prstGeom>
          <a:solidFill>
            <a:srgbClr val="FF9900"/>
          </a:solidFill>
          <a:ln w="9525">
            <a:noFill/>
            <a:miter lim="800000"/>
            <a:headEnd/>
            <a:tailEnd/>
          </a:ln>
        </p:spPr>
        <p:txBody>
          <a:bodyPr>
            <a:spAutoFit/>
          </a:bodyPr>
          <a:lstStyle/>
          <a:p>
            <a:pPr>
              <a:buFont typeface="Wingdings" pitchFamily="2" charset="2"/>
              <a:buChar char="ü"/>
            </a:pPr>
            <a:r>
              <a:rPr lang="en-US" b="1">
                <a:solidFill>
                  <a:schemeClr val="bg1"/>
                </a:solidFill>
                <a:latin typeface="Arial Narrow" pitchFamily="34" charset="0"/>
              </a:rPr>
              <a:t> No structured help for the poor</a:t>
            </a:r>
          </a:p>
        </p:txBody>
      </p:sp>
      <p:sp>
        <p:nvSpPr>
          <p:cNvPr id="30729" name="Rectangle 15"/>
          <p:cNvSpPr>
            <a:spLocks noChangeArrowheads="1"/>
          </p:cNvSpPr>
          <p:nvPr/>
        </p:nvSpPr>
        <p:spPr bwMode="auto">
          <a:xfrm>
            <a:off x="0" y="6019800"/>
            <a:ext cx="3810000" cy="366713"/>
          </a:xfrm>
          <a:prstGeom prst="rect">
            <a:avLst/>
          </a:prstGeom>
          <a:solidFill>
            <a:srgbClr val="FF9900"/>
          </a:solidFill>
          <a:ln w="9525">
            <a:noFill/>
            <a:miter lim="800000"/>
            <a:headEnd/>
            <a:tailEnd/>
          </a:ln>
        </p:spPr>
        <p:txBody>
          <a:bodyPr>
            <a:spAutoFit/>
          </a:bodyPr>
          <a:lstStyle/>
          <a:p>
            <a:pPr>
              <a:buFont typeface="Wingdings" pitchFamily="2" charset="2"/>
              <a:buChar char="ü"/>
            </a:pPr>
            <a:r>
              <a:rPr lang="en-US" b="1">
                <a:solidFill>
                  <a:schemeClr val="bg1"/>
                </a:solidFill>
                <a:latin typeface="Arial Narrow" pitchFamily="34" charset="0"/>
              </a:rPr>
              <a:t> No proper guidance or awareness</a:t>
            </a:r>
          </a:p>
        </p:txBody>
      </p:sp>
      <p:sp>
        <p:nvSpPr>
          <p:cNvPr id="30730" name="Rectangle 17"/>
          <p:cNvSpPr>
            <a:spLocks noChangeArrowheads="1"/>
          </p:cNvSpPr>
          <p:nvPr/>
        </p:nvSpPr>
        <p:spPr bwMode="auto">
          <a:xfrm>
            <a:off x="0" y="4586288"/>
            <a:ext cx="9144000" cy="366712"/>
          </a:xfrm>
          <a:prstGeom prst="rect">
            <a:avLst/>
          </a:prstGeom>
          <a:solidFill>
            <a:srgbClr val="FF9900"/>
          </a:solidFill>
          <a:ln w="9525">
            <a:noFill/>
            <a:miter lim="800000"/>
            <a:headEnd/>
            <a:tailEnd/>
          </a:ln>
        </p:spPr>
        <p:txBody>
          <a:bodyPr>
            <a:spAutoFit/>
          </a:bodyPr>
          <a:lstStyle/>
          <a:p>
            <a:pPr>
              <a:buFont typeface="Wingdings" pitchFamily="2" charset="2"/>
              <a:buChar char="ü"/>
            </a:pPr>
            <a:r>
              <a:rPr lang="en-US" b="1" dirty="0">
                <a:solidFill>
                  <a:schemeClr val="bg1"/>
                </a:solidFill>
                <a:latin typeface="Arial Narrow" pitchFamily="34" charset="0"/>
              </a:rPr>
              <a:t> Escalating health care costs:  leading to rural indebtedness</a:t>
            </a:r>
          </a:p>
        </p:txBody>
      </p:sp>
      <p:sp>
        <p:nvSpPr>
          <p:cNvPr id="30731" name="Rectangle 20"/>
          <p:cNvSpPr>
            <a:spLocks noChangeArrowheads="1"/>
          </p:cNvSpPr>
          <p:nvPr/>
        </p:nvSpPr>
        <p:spPr bwMode="auto">
          <a:xfrm>
            <a:off x="3962400" y="5562600"/>
            <a:ext cx="4876800" cy="366713"/>
          </a:xfrm>
          <a:prstGeom prst="rect">
            <a:avLst/>
          </a:prstGeom>
          <a:solidFill>
            <a:srgbClr val="FF9900"/>
          </a:solidFill>
          <a:ln w="9525">
            <a:noFill/>
            <a:miter lim="800000"/>
            <a:headEnd/>
            <a:tailEnd/>
          </a:ln>
        </p:spPr>
        <p:txBody>
          <a:bodyPr>
            <a:spAutoFit/>
          </a:bodyPr>
          <a:lstStyle/>
          <a:p>
            <a:pPr>
              <a:buFont typeface="Wingdings" pitchFamily="2" charset="2"/>
              <a:buChar char="ü"/>
            </a:pPr>
            <a:r>
              <a:rPr lang="en-US" b="1">
                <a:solidFill>
                  <a:schemeClr val="bg1"/>
                </a:solidFill>
                <a:latin typeface="Arial Narrow" pitchFamily="34" charset="0"/>
              </a:rPr>
              <a:t> Institutional exploitation of the poor and illiterate</a:t>
            </a:r>
          </a:p>
        </p:txBody>
      </p:sp>
      <p:sp>
        <p:nvSpPr>
          <p:cNvPr id="30732" name="Rectangle 21"/>
          <p:cNvSpPr>
            <a:spLocks noChangeArrowheads="1"/>
          </p:cNvSpPr>
          <p:nvPr/>
        </p:nvSpPr>
        <p:spPr bwMode="auto">
          <a:xfrm>
            <a:off x="3962400" y="6019800"/>
            <a:ext cx="4845424" cy="366713"/>
          </a:xfrm>
          <a:prstGeom prst="rect">
            <a:avLst/>
          </a:prstGeom>
          <a:solidFill>
            <a:srgbClr val="FF9900"/>
          </a:solidFill>
          <a:ln w="9525">
            <a:noFill/>
            <a:miter lim="800000"/>
            <a:headEnd/>
            <a:tailEnd/>
          </a:ln>
        </p:spPr>
        <p:txBody>
          <a:bodyPr wrap="square">
            <a:spAutoFit/>
          </a:bodyPr>
          <a:lstStyle/>
          <a:p>
            <a:pPr>
              <a:buFont typeface="Wingdings" pitchFamily="2" charset="2"/>
              <a:buChar char="ü"/>
            </a:pPr>
            <a:r>
              <a:rPr lang="en-US" b="1">
                <a:solidFill>
                  <a:schemeClr val="bg1"/>
                </a:solidFill>
                <a:latin typeface="Arial Narrow" pitchFamily="34" charset="0"/>
              </a:rPr>
              <a:t> Lack of health care infrastructure</a:t>
            </a:r>
          </a:p>
        </p:txBody>
      </p:sp>
      <p:sp>
        <p:nvSpPr>
          <p:cNvPr id="19" name="Pentagon 18"/>
          <p:cNvSpPr/>
          <p:nvPr/>
        </p:nvSpPr>
        <p:spPr>
          <a:xfrm>
            <a:off x="0" y="0"/>
            <a:ext cx="4948238" cy="457200"/>
          </a:xfrm>
          <a:prstGeom prst="homePlate">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altLang="zh-CN" sz="1600" b="1">
                <a:solidFill>
                  <a:schemeClr val="bg1"/>
                </a:solidFill>
                <a:ea typeface="宋体" charset="-122"/>
                <a:cs typeface="Arial" charset="0"/>
              </a:rPr>
              <a:t>Scheme Back ground</a:t>
            </a:r>
            <a:endParaRPr lang="en-US" sz="1600" b="1">
              <a:solidFill>
                <a:srgbClr val="FFFFFF"/>
              </a:solidFill>
              <a:ea typeface="宋体" charset="-122"/>
              <a:cs typeface="Arial" charset="0"/>
            </a:endParaRPr>
          </a:p>
        </p:txBody>
      </p:sp>
      <p:pic>
        <p:nvPicPr>
          <p:cNvPr id="15" name="Picture 14" descr="banner2.gif"/>
          <p:cNvPicPr>
            <a:picLocks noChangeAspect="1"/>
          </p:cNvPicPr>
          <p:nvPr/>
        </p:nvPicPr>
        <p:blipFill>
          <a:blip r:embed="rId4" cstate="print"/>
          <a:srcRect l="21830" r="40773"/>
          <a:stretch>
            <a:fillRect/>
          </a:stretch>
        </p:blipFill>
        <p:spPr>
          <a:xfrm>
            <a:off x="4294910" y="1181073"/>
            <a:ext cx="4599709" cy="24211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checkerboard(across)">
                                      <p:cBhvr>
                                        <p:cTn id="7" dur="500"/>
                                        <p:tgtEl>
                                          <p:spTgt spid="1028"/>
                                        </p:tgtEl>
                                      </p:cBhvr>
                                    </p:animEffect>
                                  </p:childTnLst>
                                </p:cTn>
                              </p:par>
                              <p:par>
                                <p:cTn id="8" presetID="5" presetClass="entr" presetSubtype="1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checkerboard(across)">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heckerboard(across)">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30730"/>
                                        </p:tgtEl>
                                        <p:attrNameLst>
                                          <p:attrName>style.visibility</p:attrName>
                                        </p:attrNameLst>
                                      </p:cBhvr>
                                      <p:to>
                                        <p:strVal val="visible"/>
                                      </p:to>
                                    </p:set>
                                    <p:animEffect transition="in" filter="box(in)">
                                      <p:cBhvr>
                                        <p:cTn id="20" dur="500"/>
                                        <p:tgtEl>
                                          <p:spTgt spid="30730"/>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30726"/>
                                        </p:tgtEl>
                                        <p:attrNameLst>
                                          <p:attrName>style.visibility</p:attrName>
                                        </p:attrNameLst>
                                      </p:cBhvr>
                                      <p:to>
                                        <p:strVal val="visible"/>
                                      </p:to>
                                    </p:set>
                                    <p:animEffect transition="in" filter="box(in)">
                                      <p:cBhvr>
                                        <p:cTn id="23" dur="500"/>
                                        <p:tgtEl>
                                          <p:spTgt spid="30726"/>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30728"/>
                                        </p:tgtEl>
                                        <p:attrNameLst>
                                          <p:attrName>style.visibility</p:attrName>
                                        </p:attrNameLst>
                                      </p:cBhvr>
                                      <p:to>
                                        <p:strVal val="visible"/>
                                      </p:to>
                                    </p:set>
                                    <p:animEffect transition="in" filter="box(in)">
                                      <p:cBhvr>
                                        <p:cTn id="26" dur="500"/>
                                        <p:tgtEl>
                                          <p:spTgt spid="30728"/>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30729"/>
                                        </p:tgtEl>
                                        <p:attrNameLst>
                                          <p:attrName>style.visibility</p:attrName>
                                        </p:attrNameLst>
                                      </p:cBhvr>
                                      <p:to>
                                        <p:strVal val="visible"/>
                                      </p:to>
                                    </p:set>
                                    <p:animEffect transition="in" filter="box(in)">
                                      <p:cBhvr>
                                        <p:cTn id="29" dur="500"/>
                                        <p:tgtEl>
                                          <p:spTgt spid="30729"/>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30732"/>
                                        </p:tgtEl>
                                        <p:attrNameLst>
                                          <p:attrName>style.visibility</p:attrName>
                                        </p:attrNameLst>
                                      </p:cBhvr>
                                      <p:to>
                                        <p:strVal val="visible"/>
                                      </p:to>
                                    </p:set>
                                    <p:animEffect transition="in" filter="box(in)">
                                      <p:cBhvr>
                                        <p:cTn id="32" dur="500"/>
                                        <p:tgtEl>
                                          <p:spTgt spid="30732"/>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30731"/>
                                        </p:tgtEl>
                                        <p:attrNameLst>
                                          <p:attrName>style.visibility</p:attrName>
                                        </p:attrNameLst>
                                      </p:cBhvr>
                                      <p:to>
                                        <p:strVal val="visible"/>
                                      </p:to>
                                    </p:set>
                                    <p:animEffect transition="in" filter="box(in)">
                                      <p:cBhvr>
                                        <p:cTn id="35" dur="500"/>
                                        <p:tgtEl>
                                          <p:spTgt spid="30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animBg="1"/>
      <p:bldP spid="30726" grpId="0" animBg="1"/>
      <p:bldP spid="30728" grpId="0" animBg="1"/>
      <p:bldP spid="30729" grpId="0" animBg="1"/>
      <p:bldP spid="30730" grpId="0" animBg="1"/>
      <p:bldP spid="30731" grpId="0" animBg="1"/>
      <p:bldP spid="30732"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Pentagon 15"/>
          <p:cNvSpPr/>
          <p:nvPr/>
        </p:nvSpPr>
        <p:spPr>
          <a:xfrm>
            <a:off x="0" y="0"/>
            <a:ext cx="4948238" cy="457200"/>
          </a:xfrm>
          <a:prstGeom prst="homePlate">
            <a:avLst/>
          </a:prstGeom>
        </p:spPr>
        <p:style>
          <a:lnRef idx="1">
            <a:schemeClr val="accent1"/>
          </a:lnRef>
          <a:fillRef idx="3">
            <a:schemeClr val="accent1"/>
          </a:fillRef>
          <a:effectRef idx="2">
            <a:schemeClr val="accent1"/>
          </a:effectRef>
          <a:fontRef idx="minor">
            <a:schemeClr val="lt1"/>
          </a:fontRef>
        </p:style>
        <p:txBody>
          <a:bodyPr anchor="ctr"/>
          <a:lstStyle/>
          <a:p>
            <a:pPr eaLnBrk="0" hangingPunct="0">
              <a:defRPr/>
            </a:pPr>
            <a:r>
              <a:rPr lang="en-US" altLang="zh-CN" sz="1600" b="1" dirty="0">
                <a:solidFill>
                  <a:schemeClr val="bg1"/>
                </a:solidFill>
              </a:rPr>
              <a:t>RESULTS</a:t>
            </a:r>
            <a:endParaRPr lang="en-US" sz="1600" b="1" dirty="0">
              <a:solidFill>
                <a:schemeClr val="bg1"/>
              </a:solidFill>
              <a:cs typeface="Arial" charset="0"/>
            </a:endParaRPr>
          </a:p>
        </p:txBody>
      </p:sp>
      <p:sp>
        <p:nvSpPr>
          <p:cNvPr id="58370" name="Oval 11"/>
          <p:cNvSpPr>
            <a:spLocks noChangeArrowheads="1"/>
          </p:cNvSpPr>
          <p:nvPr/>
        </p:nvSpPr>
        <p:spPr bwMode="auto">
          <a:xfrm>
            <a:off x="7747280" y="4649104"/>
            <a:ext cx="1396720" cy="1339476"/>
          </a:xfrm>
          <a:prstGeom prst="ellipse">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b="1" dirty="0"/>
              <a:t>Public </a:t>
            </a:r>
            <a:r>
              <a:rPr lang="en-US" b="1" dirty="0" smtClean="0"/>
              <a:t/>
            </a:r>
            <a:br>
              <a:rPr lang="en-US" b="1" dirty="0" smtClean="0"/>
            </a:br>
            <a:r>
              <a:rPr lang="en-US" b="1" dirty="0" smtClean="0"/>
              <a:t>Opinion</a:t>
            </a:r>
            <a:endParaRPr lang="en-US" b="1" dirty="0"/>
          </a:p>
        </p:txBody>
      </p:sp>
      <p:pic>
        <p:nvPicPr>
          <p:cNvPr id="58372" name="Picture 2"/>
          <p:cNvPicPr>
            <a:picLocks noChangeAspect="1" noChangeArrowheads="1"/>
          </p:cNvPicPr>
          <p:nvPr/>
        </p:nvPicPr>
        <p:blipFill>
          <a:blip r:embed="rId2" cstate="print"/>
          <a:srcRect t="16978" r="12688" b="6250"/>
          <a:stretch>
            <a:fillRect/>
          </a:stretch>
        </p:blipFill>
        <p:spPr bwMode="auto">
          <a:xfrm>
            <a:off x="240945" y="816023"/>
            <a:ext cx="7472362" cy="52250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logo1.gif"/>
          <p:cNvPicPr>
            <a:picLocks noChangeAspect="1"/>
          </p:cNvPicPr>
          <p:nvPr/>
        </p:nvPicPr>
        <p:blipFill>
          <a:blip r:embed="rId3" cstate="print"/>
          <a:stretch>
            <a:fillRect/>
          </a:stretch>
        </p:blipFill>
        <p:spPr>
          <a:xfrm>
            <a:off x="8362390" y="40341"/>
            <a:ext cx="714375" cy="77152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checkerboard(across)">
                                      <p:cBhvr>
                                        <p:cTn id="7" dur="5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Pentagon 15"/>
          <p:cNvSpPr/>
          <p:nvPr/>
        </p:nvSpPr>
        <p:spPr>
          <a:xfrm>
            <a:off x="0" y="0"/>
            <a:ext cx="4948238" cy="457200"/>
          </a:xfrm>
          <a:prstGeom prst="homePlate">
            <a:avLst/>
          </a:prstGeom>
        </p:spPr>
        <p:style>
          <a:lnRef idx="1">
            <a:schemeClr val="accent1"/>
          </a:lnRef>
          <a:fillRef idx="3">
            <a:schemeClr val="accent1"/>
          </a:fillRef>
          <a:effectRef idx="2">
            <a:schemeClr val="accent1"/>
          </a:effectRef>
          <a:fontRef idx="minor">
            <a:schemeClr val="lt1"/>
          </a:fontRef>
        </p:style>
        <p:txBody>
          <a:bodyPr anchor="ctr"/>
          <a:lstStyle/>
          <a:p>
            <a:pPr eaLnBrk="0" hangingPunct="0">
              <a:defRPr/>
            </a:pPr>
            <a:r>
              <a:rPr lang="en-US" altLang="zh-CN" sz="1600" b="1" dirty="0">
                <a:solidFill>
                  <a:schemeClr val="bg1"/>
                </a:solidFill>
              </a:rPr>
              <a:t>RESULTS</a:t>
            </a:r>
            <a:endParaRPr lang="en-US" sz="1600" b="1" dirty="0">
              <a:solidFill>
                <a:schemeClr val="bg1"/>
              </a:solidFill>
              <a:cs typeface="Arial" charset="0"/>
            </a:endParaRPr>
          </a:p>
        </p:txBody>
      </p:sp>
      <p:sp>
        <p:nvSpPr>
          <p:cNvPr id="59396" name="Oval 11"/>
          <p:cNvSpPr>
            <a:spLocks noChangeArrowheads="1"/>
          </p:cNvSpPr>
          <p:nvPr/>
        </p:nvSpPr>
        <p:spPr bwMode="auto">
          <a:xfrm>
            <a:off x="7557247" y="1172229"/>
            <a:ext cx="1531190" cy="1458912"/>
          </a:xfrm>
          <a:prstGeom prst="ellipse">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1600" b="1" dirty="0" smtClean="0">
                <a:solidFill>
                  <a:schemeClr val="bg1"/>
                </a:solidFill>
              </a:rPr>
              <a:t>Letter</a:t>
            </a:r>
          </a:p>
          <a:p>
            <a:pPr algn="ctr"/>
            <a:r>
              <a:rPr lang="en-US" sz="1600" b="1" dirty="0" smtClean="0">
                <a:solidFill>
                  <a:schemeClr val="bg1"/>
                </a:solidFill>
              </a:rPr>
              <a:t> </a:t>
            </a:r>
            <a:r>
              <a:rPr lang="en-US" sz="1600" b="1" dirty="0">
                <a:solidFill>
                  <a:schemeClr val="bg1"/>
                </a:solidFill>
              </a:rPr>
              <a:t>Feedback </a:t>
            </a:r>
          </a:p>
          <a:p>
            <a:pPr algn="ctr"/>
            <a:r>
              <a:rPr lang="en-US" sz="1600" b="1" dirty="0">
                <a:solidFill>
                  <a:schemeClr val="bg1"/>
                </a:solidFill>
              </a:rPr>
              <a:t>from </a:t>
            </a:r>
          </a:p>
          <a:p>
            <a:pPr algn="ctr"/>
            <a:r>
              <a:rPr lang="en-US" sz="1600" b="1" dirty="0">
                <a:solidFill>
                  <a:schemeClr val="bg1"/>
                </a:solidFill>
              </a:rPr>
              <a:t>patients</a:t>
            </a:r>
          </a:p>
        </p:txBody>
      </p:sp>
      <p:pic>
        <p:nvPicPr>
          <p:cNvPr id="6" name="Picture 5" descr="111.gif"/>
          <p:cNvPicPr>
            <a:picLocks noChangeAspect="1"/>
          </p:cNvPicPr>
          <p:nvPr/>
        </p:nvPicPr>
        <p:blipFill>
          <a:blip r:embed="rId2" cstate="print"/>
          <a:stretch>
            <a:fillRect/>
          </a:stretch>
        </p:blipFill>
        <p:spPr>
          <a:xfrm>
            <a:off x="180694" y="656384"/>
            <a:ext cx="3914775" cy="5572125"/>
          </a:xfrm>
          <a:prstGeom prst="rect">
            <a:avLst/>
          </a:prstGeom>
          <a:ln>
            <a:noFill/>
          </a:ln>
          <a:effectLst>
            <a:outerShdw blurRad="292100" dist="139700" dir="2700000" algn="tl" rotWithShape="0">
              <a:srgbClr val="333333">
                <a:alpha val="65000"/>
              </a:srgbClr>
            </a:outerShdw>
          </a:effectLst>
        </p:spPr>
      </p:pic>
      <p:pic>
        <p:nvPicPr>
          <p:cNvPr id="7" name="Picture 6" descr="243జ్ఞ.gif"/>
          <p:cNvPicPr>
            <a:picLocks noChangeAspect="1"/>
          </p:cNvPicPr>
          <p:nvPr/>
        </p:nvPicPr>
        <p:blipFill>
          <a:blip r:embed="rId3" cstate="print"/>
          <a:stretch>
            <a:fillRect/>
          </a:stretch>
        </p:blipFill>
        <p:spPr>
          <a:xfrm>
            <a:off x="4342840" y="601756"/>
            <a:ext cx="3067050" cy="5600700"/>
          </a:xfrm>
          <a:prstGeom prst="rect">
            <a:avLst/>
          </a:prstGeom>
          <a:ln>
            <a:noFill/>
          </a:ln>
          <a:effectLst>
            <a:outerShdw blurRad="292100" dist="139700" dir="2700000" algn="tl" rotWithShape="0">
              <a:srgbClr val="333333">
                <a:alpha val="65000"/>
              </a:srgbClr>
            </a:outerShdw>
          </a:effectLst>
        </p:spPr>
      </p:pic>
      <p:pic>
        <p:nvPicPr>
          <p:cNvPr id="8" name="Picture 7" descr="logo1.gif"/>
          <p:cNvPicPr>
            <a:picLocks noChangeAspect="1"/>
          </p:cNvPicPr>
          <p:nvPr/>
        </p:nvPicPr>
        <p:blipFill>
          <a:blip r:embed="rId4" cstate="print"/>
          <a:stretch>
            <a:fillRect/>
          </a:stretch>
        </p:blipFill>
        <p:spPr>
          <a:xfrm>
            <a:off x="8362390" y="40341"/>
            <a:ext cx="714375" cy="77152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Pentagon 15"/>
          <p:cNvSpPr/>
          <p:nvPr/>
        </p:nvSpPr>
        <p:spPr>
          <a:xfrm>
            <a:off x="0" y="0"/>
            <a:ext cx="4948238" cy="457200"/>
          </a:xfrm>
          <a:prstGeom prst="homePlate">
            <a:avLst/>
          </a:prstGeom>
        </p:spPr>
        <p:style>
          <a:lnRef idx="1">
            <a:schemeClr val="accent1"/>
          </a:lnRef>
          <a:fillRef idx="3">
            <a:schemeClr val="accent1"/>
          </a:fillRef>
          <a:effectRef idx="2">
            <a:schemeClr val="accent1"/>
          </a:effectRef>
          <a:fontRef idx="minor">
            <a:schemeClr val="lt1"/>
          </a:fontRef>
        </p:style>
        <p:txBody>
          <a:bodyPr anchor="ctr"/>
          <a:lstStyle/>
          <a:p>
            <a:pPr eaLnBrk="0" hangingPunct="0">
              <a:defRPr/>
            </a:pPr>
            <a:r>
              <a:rPr lang="en-US" altLang="zh-CN" sz="1600" b="1" dirty="0">
                <a:solidFill>
                  <a:schemeClr val="bg1"/>
                </a:solidFill>
              </a:rPr>
              <a:t>RESULTS</a:t>
            </a:r>
            <a:endParaRPr lang="en-US" sz="1600" b="1" dirty="0">
              <a:solidFill>
                <a:schemeClr val="bg1"/>
              </a:solidFill>
              <a:cs typeface="Arial" charset="0"/>
            </a:endParaRPr>
          </a:p>
        </p:txBody>
      </p:sp>
      <p:pic>
        <p:nvPicPr>
          <p:cNvPr id="6" name="Picture 5" descr="ుీాాల.gif"/>
          <p:cNvPicPr>
            <a:picLocks noChangeAspect="1"/>
          </p:cNvPicPr>
          <p:nvPr/>
        </p:nvPicPr>
        <p:blipFill>
          <a:blip r:embed="rId2" cstate="print"/>
          <a:stretch>
            <a:fillRect/>
          </a:stretch>
        </p:blipFill>
        <p:spPr>
          <a:xfrm>
            <a:off x="0" y="561694"/>
            <a:ext cx="9144000" cy="4160355"/>
          </a:xfrm>
          <a:prstGeom prst="rect">
            <a:avLst/>
          </a:prstGeom>
        </p:spPr>
      </p:pic>
      <p:pic>
        <p:nvPicPr>
          <p:cNvPr id="7" name="Picture 6" descr="2.gif"/>
          <p:cNvPicPr>
            <a:picLocks noChangeAspect="1"/>
          </p:cNvPicPr>
          <p:nvPr/>
        </p:nvPicPr>
        <p:blipFill>
          <a:blip r:embed="rId3" cstate="print"/>
          <a:stretch>
            <a:fillRect/>
          </a:stretch>
        </p:blipFill>
        <p:spPr>
          <a:xfrm>
            <a:off x="0" y="4829175"/>
            <a:ext cx="9144000" cy="2028825"/>
          </a:xfrm>
          <a:prstGeom prst="rect">
            <a:avLst/>
          </a:prstGeom>
        </p:spPr>
      </p:pic>
      <p:pic>
        <p:nvPicPr>
          <p:cNvPr id="8" name="Picture 7" descr="logo1.gif"/>
          <p:cNvPicPr>
            <a:picLocks noChangeAspect="1"/>
          </p:cNvPicPr>
          <p:nvPr/>
        </p:nvPicPr>
        <p:blipFill>
          <a:blip r:embed="rId4" cstate="print"/>
          <a:stretch>
            <a:fillRect/>
          </a:stretch>
        </p:blipFill>
        <p:spPr>
          <a:xfrm>
            <a:off x="8362390" y="40341"/>
            <a:ext cx="714375" cy="77152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0" y="3164114"/>
            <a:ext cx="5630863" cy="539750"/>
          </a:xfrm>
        </p:spPr>
        <p:style>
          <a:lnRef idx="1">
            <a:schemeClr val="accent1"/>
          </a:lnRef>
          <a:fillRef idx="3">
            <a:schemeClr val="accent1"/>
          </a:fillRef>
          <a:effectRef idx="2">
            <a:schemeClr val="accent1"/>
          </a:effectRef>
          <a:fontRef idx="minor">
            <a:schemeClr val="lt1"/>
          </a:fontRef>
        </p:style>
        <p:txBody>
          <a:bodyPr/>
          <a:lstStyle/>
          <a:p>
            <a:pPr eaLnBrk="1" hangingPunct="1"/>
            <a:r>
              <a:rPr lang="en-US" b="1" i="1" dirty="0" smtClean="0"/>
              <a:t>Thank You</a:t>
            </a:r>
          </a:p>
        </p:txBody>
      </p:sp>
      <p:pic>
        <p:nvPicPr>
          <p:cNvPr id="4" name="Picture 1"/>
          <p:cNvPicPr>
            <a:picLocks noChangeAspect="1" noChangeArrowheads="1"/>
          </p:cNvPicPr>
          <p:nvPr/>
        </p:nvPicPr>
        <p:blipFill>
          <a:blip r:embed="rId2" cstate="print"/>
          <a:srcRect/>
          <a:stretch>
            <a:fillRect/>
          </a:stretch>
        </p:blipFill>
        <p:spPr bwMode="auto">
          <a:xfrm>
            <a:off x="5521699" y="2182626"/>
            <a:ext cx="2694454" cy="2843275"/>
          </a:xfrm>
          <a:prstGeom prst="rect">
            <a:avLst/>
          </a:prstGeom>
          <a:noFill/>
          <a:ln w="9525">
            <a:noFill/>
            <a:miter lim="800000"/>
            <a:headEnd/>
            <a:tailEnd/>
          </a:ln>
        </p:spPr>
      </p:pic>
      <p:pic>
        <p:nvPicPr>
          <p:cNvPr id="7" name="Picture 6" descr="logo1.gif"/>
          <p:cNvPicPr>
            <a:picLocks noChangeAspect="1"/>
          </p:cNvPicPr>
          <p:nvPr/>
        </p:nvPicPr>
        <p:blipFill>
          <a:blip r:embed="rId3" cstate="print"/>
          <a:stretch>
            <a:fillRect/>
          </a:stretch>
        </p:blipFill>
        <p:spPr>
          <a:xfrm>
            <a:off x="8362390" y="40341"/>
            <a:ext cx="714375" cy="77152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heckerboard(across)">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descr="logo1.gif"/>
          <p:cNvPicPr>
            <a:picLocks noChangeAspect="1"/>
          </p:cNvPicPr>
          <p:nvPr/>
        </p:nvPicPr>
        <p:blipFill>
          <a:blip r:embed="rId2" cstate="print"/>
          <a:stretch>
            <a:fillRect/>
          </a:stretch>
        </p:blipFill>
        <p:spPr>
          <a:xfrm>
            <a:off x="8362390" y="40341"/>
            <a:ext cx="714375" cy="771525"/>
          </a:xfrm>
          <a:prstGeom prst="rect">
            <a:avLst/>
          </a:prstGeom>
        </p:spPr>
      </p:pic>
      <p:sp>
        <p:nvSpPr>
          <p:cNvPr id="5" name="Pentagon 4"/>
          <p:cNvSpPr/>
          <p:nvPr/>
        </p:nvSpPr>
        <p:spPr>
          <a:xfrm>
            <a:off x="0" y="0"/>
            <a:ext cx="4948238" cy="457200"/>
          </a:xfrm>
          <a:prstGeom prst="homePlate">
            <a:avLst/>
          </a:prstGeom>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US" altLang="zh-CN" sz="1600" b="1" dirty="0">
                <a:solidFill>
                  <a:schemeClr val="bg1"/>
                </a:solidFill>
                <a:cs typeface="Arial" charset="0"/>
              </a:rPr>
              <a:t>Sequence of Steps</a:t>
            </a:r>
            <a:endParaRPr lang="en-US" sz="1600" b="1" dirty="0"/>
          </a:p>
        </p:txBody>
      </p:sp>
      <p:sp>
        <p:nvSpPr>
          <p:cNvPr id="6" name="Curved Right Arrow 5"/>
          <p:cNvSpPr/>
          <p:nvPr/>
        </p:nvSpPr>
        <p:spPr>
          <a:xfrm>
            <a:off x="228600" y="941388"/>
            <a:ext cx="825500" cy="1371600"/>
          </a:xfrm>
          <a:prstGeom prst="curved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7" name="TextBox 6"/>
          <p:cNvSpPr txBox="1"/>
          <p:nvPr/>
        </p:nvSpPr>
        <p:spPr>
          <a:xfrm>
            <a:off x="1066800" y="738188"/>
            <a:ext cx="5715000" cy="646112"/>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marL="50800" defTabSz="739775">
              <a:defRPr/>
            </a:pPr>
            <a:r>
              <a:rPr lang="en-US" dirty="0">
                <a:solidFill>
                  <a:schemeClr val="bg1"/>
                </a:solidFill>
                <a:latin typeface="Trebuchet MS" pitchFamily="34" charset="0"/>
              </a:rPr>
              <a:t>Non-effectiveness and complicated procedure involved in the CM relief fund help to BPL families</a:t>
            </a:r>
          </a:p>
        </p:txBody>
      </p:sp>
      <p:sp>
        <p:nvSpPr>
          <p:cNvPr id="9" name="TextBox 8"/>
          <p:cNvSpPr txBox="1"/>
          <p:nvPr/>
        </p:nvSpPr>
        <p:spPr>
          <a:xfrm>
            <a:off x="2438400" y="2903779"/>
            <a:ext cx="4876800" cy="922337"/>
          </a:xfrm>
          <a:prstGeom prst="rect">
            <a:avLst/>
          </a:prstGeom>
          <a:solidFill>
            <a:srgbClr val="C2A914"/>
          </a:solidFill>
          <a:ln/>
        </p:spPr>
        <p:style>
          <a:lnRef idx="1">
            <a:schemeClr val="accent2"/>
          </a:lnRef>
          <a:fillRef idx="3">
            <a:schemeClr val="accent2"/>
          </a:fillRef>
          <a:effectRef idx="2">
            <a:schemeClr val="accent2"/>
          </a:effectRef>
          <a:fontRef idx="minor">
            <a:schemeClr val="lt1"/>
          </a:fontRef>
        </p:style>
        <p:txBody>
          <a:bodyPr>
            <a:spAutoFit/>
          </a:bodyPr>
          <a:lstStyle/>
          <a:p>
            <a:pPr indent="-9525" defTabSz="739775">
              <a:defRPr/>
            </a:pPr>
            <a:r>
              <a:rPr lang="en-US" dirty="0">
                <a:solidFill>
                  <a:schemeClr val="tx1"/>
                </a:solidFill>
                <a:latin typeface="Trebuchet MS" pitchFamily="34" charset="0"/>
              </a:rPr>
              <a:t>Tailor made Insurance Scheme – PPP Model</a:t>
            </a:r>
          </a:p>
          <a:p>
            <a:pPr indent="-9525" defTabSz="739775">
              <a:defRPr/>
            </a:pPr>
            <a:r>
              <a:rPr lang="en-US" dirty="0">
                <a:solidFill>
                  <a:schemeClr val="tx1"/>
                </a:solidFill>
                <a:latin typeface="Trebuchet MS" pitchFamily="34" charset="0"/>
              </a:rPr>
              <a:t>		Aarogyasri -I</a:t>
            </a:r>
          </a:p>
          <a:p>
            <a:pPr indent="-9525" defTabSz="739775">
              <a:defRPr/>
            </a:pPr>
            <a:r>
              <a:rPr lang="en-US" dirty="0">
                <a:solidFill>
                  <a:schemeClr val="tx1"/>
                </a:solidFill>
                <a:latin typeface="Trebuchet MS" pitchFamily="34" charset="0"/>
              </a:rPr>
              <a:t>		Aarogyasri -II</a:t>
            </a:r>
          </a:p>
        </p:txBody>
      </p:sp>
      <p:sp>
        <p:nvSpPr>
          <p:cNvPr id="10" name="TextBox 9"/>
          <p:cNvSpPr txBox="1"/>
          <p:nvPr/>
        </p:nvSpPr>
        <p:spPr>
          <a:xfrm>
            <a:off x="3581400" y="4444820"/>
            <a:ext cx="3722688" cy="369888"/>
          </a:xfrm>
          <a:prstGeom prst="rect">
            <a:avLst/>
          </a:prstGeom>
          <a:ln/>
        </p:spPr>
        <p:style>
          <a:lnRef idx="1">
            <a:schemeClr val="accent2"/>
          </a:lnRef>
          <a:fillRef idx="3">
            <a:schemeClr val="accent2"/>
          </a:fillRef>
          <a:effectRef idx="2">
            <a:schemeClr val="accent2"/>
          </a:effectRef>
          <a:fontRef idx="minor">
            <a:schemeClr val="lt1"/>
          </a:fontRef>
        </p:style>
        <p:txBody>
          <a:bodyPr>
            <a:spAutoFit/>
          </a:bodyPr>
          <a:lstStyle/>
          <a:p>
            <a:pPr indent="-9525" defTabSz="739775">
              <a:defRPr/>
            </a:pPr>
            <a:r>
              <a:rPr lang="en-US" dirty="0">
                <a:solidFill>
                  <a:schemeClr val="tx1"/>
                </a:solidFill>
                <a:latin typeface="Trebuchet MS" pitchFamily="34" charset="0"/>
              </a:rPr>
              <a:t>Pilot in 3 Districts – Phase-1</a:t>
            </a:r>
          </a:p>
        </p:txBody>
      </p:sp>
      <p:sp>
        <p:nvSpPr>
          <p:cNvPr id="11" name="TextBox 10"/>
          <p:cNvSpPr txBox="1"/>
          <p:nvPr/>
        </p:nvSpPr>
        <p:spPr>
          <a:xfrm>
            <a:off x="3592513" y="5359220"/>
            <a:ext cx="3722687" cy="369888"/>
          </a:xfrm>
          <a:prstGeom prst="rect">
            <a:avLst/>
          </a:prstGeom>
          <a:ln/>
        </p:spPr>
        <p:style>
          <a:lnRef idx="1">
            <a:schemeClr val="accent2"/>
          </a:lnRef>
          <a:fillRef idx="3">
            <a:schemeClr val="accent2"/>
          </a:fillRef>
          <a:effectRef idx="2">
            <a:schemeClr val="accent2"/>
          </a:effectRef>
          <a:fontRef idx="minor">
            <a:schemeClr val="lt1"/>
          </a:fontRef>
        </p:style>
        <p:txBody>
          <a:bodyPr>
            <a:spAutoFit/>
          </a:bodyPr>
          <a:lstStyle/>
          <a:p>
            <a:pPr indent="-9525" defTabSz="739775">
              <a:defRPr/>
            </a:pPr>
            <a:r>
              <a:rPr lang="en-US" dirty="0">
                <a:solidFill>
                  <a:schemeClr val="tx1"/>
                </a:solidFill>
                <a:latin typeface="Trebuchet MS" pitchFamily="34" charset="0"/>
              </a:rPr>
              <a:t>Entire state in phased manner</a:t>
            </a:r>
          </a:p>
        </p:txBody>
      </p:sp>
      <p:sp>
        <p:nvSpPr>
          <p:cNvPr id="12" name="TextBox 11"/>
          <p:cNvSpPr txBox="1"/>
          <p:nvPr/>
        </p:nvSpPr>
        <p:spPr>
          <a:xfrm>
            <a:off x="1116013" y="4941708"/>
            <a:ext cx="3276600" cy="368300"/>
          </a:xfrm>
          <a:prstGeom prst="rect">
            <a:avLst/>
          </a:prstGeom>
          <a:ln/>
        </p:spPr>
        <p:style>
          <a:lnRef idx="1">
            <a:schemeClr val="accent1"/>
          </a:lnRef>
          <a:fillRef idx="3">
            <a:schemeClr val="accent1"/>
          </a:fillRef>
          <a:effectRef idx="2">
            <a:schemeClr val="accent1"/>
          </a:effectRef>
          <a:fontRef idx="minor">
            <a:schemeClr val="lt1"/>
          </a:fontRef>
        </p:style>
        <p:txBody>
          <a:bodyPr>
            <a:spAutoFit/>
          </a:bodyPr>
          <a:lstStyle/>
          <a:p>
            <a:pPr indent="-9525" defTabSz="739775">
              <a:defRPr/>
            </a:pPr>
            <a:r>
              <a:rPr lang="en-US" dirty="0">
                <a:solidFill>
                  <a:schemeClr val="bg1"/>
                </a:solidFill>
                <a:latin typeface="Trebuchet MS" pitchFamily="34" charset="0"/>
              </a:rPr>
              <a:t>Comprehensive ICT Solution</a:t>
            </a:r>
          </a:p>
        </p:txBody>
      </p:sp>
      <p:sp>
        <p:nvSpPr>
          <p:cNvPr id="16" name="TextBox 15"/>
          <p:cNvSpPr txBox="1"/>
          <p:nvPr/>
        </p:nvSpPr>
        <p:spPr>
          <a:xfrm>
            <a:off x="1084263" y="1912938"/>
            <a:ext cx="5715000" cy="369887"/>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a:spAutoFit/>
          </a:bodyPr>
          <a:lstStyle/>
          <a:p>
            <a:pPr marL="50800" defTabSz="739775">
              <a:defRPr/>
            </a:pPr>
            <a:r>
              <a:rPr lang="en-US" dirty="0">
                <a:solidFill>
                  <a:schemeClr val="bg1"/>
                </a:solidFill>
                <a:latin typeface="Trebuchet MS" pitchFamily="34" charset="0"/>
              </a:rPr>
              <a:t>Aarogyasri Health Care Trust formation</a:t>
            </a:r>
          </a:p>
        </p:txBody>
      </p:sp>
      <p:sp>
        <p:nvSpPr>
          <p:cNvPr id="17" name="Curved Right Arrow 16"/>
          <p:cNvSpPr/>
          <p:nvPr/>
        </p:nvSpPr>
        <p:spPr>
          <a:xfrm>
            <a:off x="2276475" y="4463870"/>
            <a:ext cx="825500" cy="1371600"/>
          </a:xfrm>
          <a:prstGeom prst="curv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8" name="Curved Left Arrow 17"/>
          <p:cNvSpPr/>
          <p:nvPr/>
        </p:nvSpPr>
        <p:spPr>
          <a:xfrm>
            <a:off x="7327900" y="3545016"/>
            <a:ext cx="739775" cy="1230313"/>
          </a:xfrm>
          <a:prstGeom prst="curved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32782" name="Picture 14" descr="CLIPART_OF_18555_SM_2.jpg"/>
          <p:cNvPicPr>
            <a:picLocks noChangeAspect="1"/>
          </p:cNvPicPr>
          <p:nvPr/>
        </p:nvPicPr>
        <p:blipFill>
          <a:blip r:embed="rId3" cstate="print"/>
          <a:srcRect/>
          <a:stretch>
            <a:fillRect/>
          </a:stretch>
        </p:blipFill>
        <p:spPr bwMode="auto">
          <a:xfrm>
            <a:off x="6877050" y="1089212"/>
            <a:ext cx="2266950" cy="1700213"/>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ox(i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ox(i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ox(in)">
                                      <p:cBhvr>
                                        <p:cTn id="37" dur="500"/>
                                        <p:tgtEl>
                                          <p:spTgt spid="17"/>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ox(in)">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ox(in)">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P spid="16"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42875" y="1000125"/>
            <a:ext cx="2000250" cy="57150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Rectangle 8"/>
          <p:cNvSpPr>
            <a:spLocks noChangeArrowheads="1"/>
          </p:cNvSpPr>
          <p:nvPr/>
        </p:nvSpPr>
        <p:spPr bwMode="auto">
          <a:xfrm>
            <a:off x="214313" y="1071563"/>
            <a:ext cx="1857375" cy="57626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lIns="95772" tIns="47887" rIns="95772" bIns="47887" anchor="ctr"/>
          <a:lstStyle/>
          <a:p>
            <a:pPr algn="ctr" defTabSz="957263">
              <a:defRPr/>
            </a:pPr>
            <a:r>
              <a:rPr lang="en-US" sz="1400" b="1" dirty="0"/>
              <a:t>CMRF (2004)</a:t>
            </a:r>
          </a:p>
        </p:txBody>
      </p:sp>
      <p:sp>
        <p:nvSpPr>
          <p:cNvPr id="3" name="Rectangle 11"/>
          <p:cNvSpPr>
            <a:spLocks noChangeArrowheads="1"/>
          </p:cNvSpPr>
          <p:nvPr/>
        </p:nvSpPr>
        <p:spPr bwMode="auto">
          <a:xfrm>
            <a:off x="214313" y="2214563"/>
            <a:ext cx="1871662" cy="6477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lIns="95772" tIns="47887" rIns="95772" bIns="47887" anchor="ctr"/>
          <a:lstStyle/>
          <a:p>
            <a:pPr algn="ctr" defTabSz="957263">
              <a:defRPr/>
            </a:pPr>
            <a:r>
              <a:rPr lang="en-US" sz="1400" b="1" dirty="0">
                <a:solidFill>
                  <a:schemeClr val="tx1"/>
                </a:solidFill>
                <a:effectLst>
                  <a:outerShdw blurRad="38100" dist="38100" dir="2700000" algn="tl">
                    <a:srgbClr val="000000">
                      <a:alpha val="43137"/>
                    </a:srgbClr>
                  </a:outerShdw>
                </a:effectLst>
                <a:cs typeface="Times New Roman" pitchFamily="18" charset="0"/>
              </a:rPr>
              <a:t>CHILD CARDIAC</a:t>
            </a:r>
          </a:p>
          <a:p>
            <a:pPr algn="ctr" defTabSz="957263">
              <a:defRPr/>
            </a:pPr>
            <a:r>
              <a:rPr lang="en-US" sz="1400" b="1" dirty="0">
                <a:solidFill>
                  <a:schemeClr val="tx1"/>
                </a:solidFill>
                <a:effectLst>
                  <a:outerShdw blurRad="38100" dist="38100" dir="2700000" algn="tl">
                    <a:srgbClr val="000000">
                      <a:alpha val="43137"/>
                    </a:srgbClr>
                  </a:outerShdw>
                </a:effectLst>
                <a:cs typeface="Times New Roman" pitchFamily="18" charset="0"/>
              </a:rPr>
              <a:t>SURGERIES</a:t>
            </a:r>
          </a:p>
          <a:p>
            <a:pPr algn="ctr" defTabSz="957263">
              <a:defRPr/>
            </a:pPr>
            <a:r>
              <a:rPr lang="en-US" sz="1400" b="1" dirty="0">
                <a:solidFill>
                  <a:schemeClr val="tx1"/>
                </a:solidFill>
                <a:effectLst>
                  <a:outerShdw blurRad="38100" dist="38100" dir="2700000" algn="tl">
                    <a:srgbClr val="000000">
                      <a:alpha val="43137"/>
                    </a:srgbClr>
                  </a:outerShdw>
                </a:effectLst>
                <a:cs typeface="Times New Roman" pitchFamily="18" charset="0"/>
              </a:rPr>
              <a:t> (Aug, 2004)</a:t>
            </a:r>
            <a:endParaRPr lang="en-IN" sz="1400" b="1" dirty="0">
              <a:solidFill>
                <a:schemeClr val="tx1"/>
              </a:solidFill>
              <a:effectLst>
                <a:outerShdw blurRad="38100" dist="38100" dir="2700000" algn="tl">
                  <a:srgbClr val="000000">
                    <a:alpha val="43137"/>
                  </a:srgbClr>
                </a:outerShdw>
              </a:effectLst>
              <a:cs typeface="Times New Roman" pitchFamily="18" charset="0"/>
            </a:endParaRPr>
          </a:p>
        </p:txBody>
      </p:sp>
      <p:sp>
        <p:nvSpPr>
          <p:cNvPr id="4" name="Rectangle 13"/>
          <p:cNvSpPr>
            <a:spLocks noChangeArrowheads="1"/>
          </p:cNvSpPr>
          <p:nvPr/>
        </p:nvSpPr>
        <p:spPr bwMode="auto">
          <a:xfrm>
            <a:off x="214313" y="3424238"/>
            <a:ext cx="1873250" cy="6477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lIns="95772" tIns="47887" rIns="95772" bIns="47887" anchor="ctr"/>
          <a:lstStyle/>
          <a:p>
            <a:pPr algn="ctr" defTabSz="957263">
              <a:defRPr/>
            </a:pPr>
            <a:r>
              <a:rPr lang="en-US" sz="1400" b="1" dirty="0">
                <a:solidFill>
                  <a:schemeClr val="tx1"/>
                </a:solidFill>
                <a:effectLst>
                  <a:outerShdw blurRad="38100" dist="38100" dir="2700000" algn="tl">
                    <a:srgbClr val="000000">
                      <a:alpha val="43137"/>
                    </a:srgbClr>
                  </a:outerShdw>
                </a:effectLst>
                <a:cs typeface="Times New Roman" pitchFamily="18" charset="0"/>
              </a:rPr>
              <a:t>AAROGYASRI – I</a:t>
            </a:r>
          </a:p>
          <a:p>
            <a:pPr algn="ctr" defTabSz="957263">
              <a:defRPr/>
            </a:pPr>
            <a:r>
              <a:rPr lang="en-US" sz="1400" b="1" dirty="0">
                <a:solidFill>
                  <a:schemeClr val="tx1"/>
                </a:solidFill>
                <a:effectLst>
                  <a:outerShdw blurRad="38100" dist="38100" dir="2700000" algn="tl">
                    <a:srgbClr val="000000">
                      <a:alpha val="43137"/>
                    </a:srgbClr>
                  </a:outerShdw>
                </a:effectLst>
                <a:cs typeface="Times New Roman" pitchFamily="18" charset="0"/>
              </a:rPr>
              <a:t>(April, 2007)</a:t>
            </a:r>
            <a:endParaRPr lang="en-IN" sz="1400" b="1" dirty="0">
              <a:solidFill>
                <a:schemeClr val="tx1"/>
              </a:solidFill>
              <a:effectLst>
                <a:outerShdw blurRad="38100" dist="38100" dir="2700000" algn="tl">
                  <a:srgbClr val="000000">
                    <a:alpha val="43137"/>
                  </a:srgbClr>
                </a:outerShdw>
              </a:effectLst>
              <a:cs typeface="Times New Roman" pitchFamily="18" charset="0"/>
            </a:endParaRPr>
          </a:p>
        </p:txBody>
      </p:sp>
      <p:sp>
        <p:nvSpPr>
          <p:cNvPr id="5" name="Rectangle 15"/>
          <p:cNvSpPr>
            <a:spLocks noChangeArrowheads="1"/>
          </p:cNvSpPr>
          <p:nvPr/>
        </p:nvSpPr>
        <p:spPr bwMode="auto">
          <a:xfrm>
            <a:off x="214313" y="4714875"/>
            <a:ext cx="1871662" cy="7016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lIns="95772" tIns="47887" rIns="95772" bIns="47887" anchor="ctr"/>
          <a:lstStyle/>
          <a:p>
            <a:pPr algn="ctr" defTabSz="957263">
              <a:defRPr/>
            </a:pPr>
            <a:r>
              <a:rPr lang="en-US" sz="1400" b="1" dirty="0">
                <a:solidFill>
                  <a:schemeClr val="tx1"/>
                </a:solidFill>
                <a:effectLst>
                  <a:outerShdw blurRad="38100" dist="38100" dir="2700000" algn="tl">
                    <a:srgbClr val="000000">
                      <a:alpha val="43137"/>
                    </a:srgbClr>
                  </a:outerShdw>
                </a:effectLst>
                <a:cs typeface="Times New Roman" pitchFamily="18" charset="0"/>
              </a:rPr>
              <a:t>AAROGYASRI - II</a:t>
            </a:r>
            <a:endParaRPr lang="en-IN" sz="1400" b="1" dirty="0">
              <a:solidFill>
                <a:schemeClr val="tx1"/>
              </a:solidFill>
              <a:effectLst>
                <a:outerShdw blurRad="38100" dist="38100" dir="2700000" algn="tl">
                  <a:srgbClr val="000000">
                    <a:alpha val="43137"/>
                  </a:srgbClr>
                </a:outerShdw>
              </a:effectLst>
              <a:cs typeface="Times New Roman" pitchFamily="18" charset="0"/>
            </a:endParaRPr>
          </a:p>
          <a:p>
            <a:pPr algn="ctr" defTabSz="957263">
              <a:defRPr/>
            </a:pPr>
            <a:r>
              <a:rPr lang="en-US" sz="1400" b="1" dirty="0">
                <a:solidFill>
                  <a:schemeClr val="tx1"/>
                </a:solidFill>
                <a:effectLst>
                  <a:outerShdw blurRad="38100" dist="38100" dir="2700000" algn="tl">
                    <a:srgbClr val="000000">
                      <a:alpha val="43137"/>
                    </a:srgbClr>
                  </a:outerShdw>
                </a:effectLst>
                <a:cs typeface="Times New Roman" pitchFamily="18" charset="0"/>
              </a:rPr>
              <a:t>(July, 2008)</a:t>
            </a:r>
            <a:endParaRPr lang="en-IN" sz="1400" b="1" dirty="0">
              <a:solidFill>
                <a:schemeClr val="tx1"/>
              </a:solidFill>
              <a:effectLst>
                <a:outerShdw blurRad="38100" dist="38100" dir="2700000" algn="tl">
                  <a:srgbClr val="000000">
                    <a:alpha val="43137"/>
                  </a:srgbClr>
                </a:outerShdw>
              </a:effectLst>
              <a:cs typeface="Times New Roman" pitchFamily="18" charset="0"/>
            </a:endParaRPr>
          </a:p>
        </p:txBody>
      </p:sp>
      <p:sp>
        <p:nvSpPr>
          <p:cNvPr id="6" name="Rectangle 15"/>
          <p:cNvSpPr>
            <a:spLocks noChangeArrowheads="1"/>
          </p:cNvSpPr>
          <p:nvPr/>
        </p:nvSpPr>
        <p:spPr bwMode="auto">
          <a:xfrm>
            <a:off x="214313" y="5942013"/>
            <a:ext cx="1871662" cy="7016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lIns="95772" tIns="47887" rIns="95772" bIns="47887" anchor="ctr"/>
          <a:lstStyle/>
          <a:p>
            <a:pPr algn="ctr" defTabSz="957263">
              <a:defRPr/>
            </a:pPr>
            <a:r>
              <a:rPr lang="en-US" sz="1400" b="1" dirty="0">
                <a:solidFill>
                  <a:schemeClr val="tx1"/>
                </a:solidFill>
                <a:effectLst>
                  <a:outerShdw blurRad="38100" dist="38100" dir="2700000" algn="tl">
                    <a:srgbClr val="000000">
                      <a:alpha val="43137"/>
                    </a:srgbClr>
                  </a:outerShdw>
                </a:effectLst>
                <a:cs typeface="Times New Roman" pitchFamily="18" charset="0"/>
              </a:rPr>
              <a:t>CMCO (July, 2008)</a:t>
            </a:r>
            <a:endParaRPr lang="en-IN" sz="1400" b="1" dirty="0">
              <a:solidFill>
                <a:schemeClr val="tx1"/>
              </a:solidFill>
              <a:effectLst>
                <a:outerShdw blurRad="38100" dist="38100" dir="2700000" algn="tl">
                  <a:srgbClr val="000000">
                    <a:alpha val="43137"/>
                  </a:srgbClr>
                </a:outerShdw>
              </a:effectLst>
              <a:cs typeface="Times New Roman" pitchFamily="18" charset="0"/>
            </a:endParaRPr>
          </a:p>
        </p:txBody>
      </p:sp>
      <p:sp>
        <p:nvSpPr>
          <p:cNvPr id="7" name="Pentagon 6"/>
          <p:cNvSpPr/>
          <p:nvPr/>
        </p:nvSpPr>
        <p:spPr>
          <a:xfrm>
            <a:off x="0" y="0"/>
            <a:ext cx="6858000" cy="500063"/>
          </a:xfrm>
          <a:prstGeom prst="homePlate">
            <a:avLst/>
          </a:prstGeom>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sz="2000" b="1" dirty="0">
                <a:solidFill>
                  <a:schemeClr val="bg1">
                    <a:lumMod val="95000"/>
                  </a:schemeClr>
                </a:solidFill>
                <a:ea typeface="宋体" pitchFamily="2" charset="-122"/>
              </a:rPr>
              <a:t>ORIGIN &amp; EXPANSION OF AAROGYASRI</a:t>
            </a:r>
            <a:endParaRPr lang="en-US" sz="2000" dirty="0">
              <a:solidFill>
                <a:schemeClr val="bg1">
                  <a:lumMod val="95000"/>
                </a:schemeClr>
              </a:solidFill>
            </a:endParaRPr>
          </a:p>
        </p:txBody>
      </p:sp>
      <p:sp>
        <p:nvSpPr>
          <p:cNvPr id="8" name="Down Arrow 7"/>
          <p:cNvSpPr/>
          <p:nvPr/>
        </p:nvSpPr>
        <p:spPr>
          <a:xfrm>
            <a:off x="928688" y="1714500"/>
            <a:ext cx="357187" cy="428625"/>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Down Arrow 8"/>
          <p:cNvSpPr/>
          <p:nvPr/>
        </p:nvSpPr>
        <p:spPr>
          <a:xfrm>
            <a:off x="928688" y="3000375"/>
            <a:ext cx="357187" cy="428625"/>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Down Arrow 9"/>
          <p:cNvSpPr/>
          <p:nvPr/>
        </p:nvSpPr>
        <p:spPr>
          <a:xfrm>
            <a:off x="928688" y="4214813"/>
            <a:ext cx="357187" cy="428625"/>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Down Arrow 10"/>
          <p:cNvSpPr/>
          <p:nvPr/>
        </p:nvSpPr>
        <p:spPr>
          <a:xfrm>
            <a:off x="928688" y="5500688"/>
            <a:ext cx="357187" cy="428625"/>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12" name="Group 76"/>
          <p:cNvGraphicFramePr>
            <a:graphicFrameLocks noGrp="1"/>
          </p:cNvGraphicFramePr>
          <p:nvPr/>
        </p:nvGraphicFramePr>
        <p:xfrm>
          <a:off x="2357438" y="2000250"/>
          <a:ext cx="6572295" cy="3865678"/>
        </p:xfrm>
        <a:graphic>
          <a:graphicData uri="http://schemas.openxmlformats.org/drawingml/2006/table">
            <a:tbl>
              <a:tblPr>
                <a:tableStyleId>{22838BEF-8BB2-4498-84A7-C5851F593DF1}</a:tableStyleId>
              </a:tblPr>
              <a:tblGrid>
                <a:gridCol w="1143008"/>
                <a:gridCol w="1143008"/>
                <a:gridCol w="1500198"/>
                <a:gridCol w="2786081"/>
              </a:tblGrid>
              <a:tr h="366827">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400" b="1" u="none" strike="noStrike" cap="none" normalizeH="0" baseline="0" dirty="0" smtClean="0">
                          <a:ln>
                            <a:noFill/>
                          </a:ln>
                          <a:solidFill>
                            <a:schemeClr val="bg1"/>
                          </a:solidFill>
                          <a:effectLst>
                            <a:outerShdw blurRad="38100" dist="38100" dir="2700000" algn="tl">
                              <a:srgbClr val="000000">
                                <a:alpha val="43137"/>
                              </a:srgbClr>
                            </a:outerShdw>
                          </a:effectLst>
                        </a:rPr>
                        <a:t>DATE</a:t>
                      </a:r>
                      <a:endParaRPr kumimoji="0" lang="en-IN"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Narrow" pitchFamily="34" charset="0"/>
                        <a:cs typeface="Times New Roman" pitchFamily="18" charset="0"/>
                      </a:endParaRPr>
                    </a:p>
                  </a:txBody>
                  <a:tcPr marL="85822" marR="85822" marT="50063" marB="50063" horzOverflow="overflow">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400" b="1" u="none" strike="noStrike" cap="none" normalizeH="0" baseline="0" dirty="0" smtClean="0">
                          <a:ln>
                            <a:noFill/>
                          </a:ln>
                          <a:solidFill>
                            <a:schemeClr val="bg1"/>
                          </a:solidFill>
                          <a:effectLst>
                            <a:outerShdw blurRad="38100" dist="38100" dir="2700000" algn="tl">
                              <a:srgbClr val="000000">
                                <a:alpha val="43137"/>
                              </a:srgbClr>
                            </a:outerShdw>
                          </a:effectLst>
                        </a:rPr>
                        <a:t>DISTRICTS</a:t>
                      </a:r>
                      <a:endParaRPr kumimoji="0" lang="en-IN"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Narrow" pitchFamily="34" charset="0"/>
                        <a:cs typeface="Times New Roman" pitchFamily="18" charset="0"/>
                      </a:endParaRPr>
                    </a:p>
                  </a:txBody>
                  <a:tcPr marL="85822" marR="85822" marT="50063" marB="50063" horzOverflow="overflow">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400" b="1" u="none" strike="noStrike" cap="none" normalizeH="0" baseline="0" dirty="0" smtClean="0">
                          <a:ln>
                            <a:noFill/>
                          </a:ln>
                          <a:solidFill>
                            <a:schemeClr val="bg1"/>
                          </a:solidFill>
                          <a:effectLst>
                            <a:outerShdw blurRad="38100" dist="38100" dir="2700000" algn="tl">
                              <a:srgbClr val="000000">
                                <a:alpha val="43137"/>
                              </a:srgbClr>
                            </a:outerShdw>
                          </a:effectLst>
                        </a:rPr>
                        <a:t>PROCEDURES</a:t>
                      </a:r>
                      <a:endParaRPr kumimoji="0" lang="en-IN"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Narrow" pitchFamily="34" charset="0"/>
                        <a:cs typeface="Times New Roman" pitchFamily="18" charset="0"/>
                      </a:endParaRPr>
                    </a:p>
                  </a:txBody>
                  <a:tcPr marL="85822" marR="85822" marT="50063" marB="50063" horzOverflow="overflow">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400" b="1" u="none" strike="noStrike" cap="none" normalizeH="0" baseline="0" dirty="0" smtClean="0">
                          <a:ln>
                            <a:noFill/>
                          </a:ln>
                          <a:solidFill>
                            <a:schemeClr val="bg1"/>
                          </a:solidFill>
                          <a:effectLst>
                            <a:outerShdw blurRad="38100" dist="38100" dir="2700000" algn="tl">
                              <a:srgbClr val="000000">
                                <a:alpha val="43137"/>
                              </a:srgbClr>
                            </a:outerShdw>
                          </a:effectLst>
                        </a:rPr>
                        <a:t>SCHEME</a:t>
                      </a:r>
                      <a:endParaRPr kumimoji="0" lang="en-IN"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Narrow" pitchFamily="34" charset="0"/>
                        <a:cs typeface="Times New Roman" pitchFamily="18" charset="0"/>
                      </a:endParaRPr>
                    </a:p>
                  </a:txBody>
                  <a:tcPr marL="85822" marR="85822" marT="50063" marB="50063" horzOverflow="overflow">
                    <a:solidFill>
                      <a:srgbClr val="0070C0"/>
                    </a:solidFill>
                  </a:tcPr>
                </a:tc>
              </a:tr>
              <a:tr h="561867">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400" u="none" strike="noStrike" cap="none" normalizeH="0" baseline="0" dirty="0" smtClean="0">
                          <a:ln>
                            <a:noFill/>
                          </a:ln>
                          <a:effectLst>
                            <a:outerShdw blurRad="38100" dist="38100" dir="2700000" algn="tl">
                              <a:srgbClr val="000000">
                                <a:alpha val="43137"/>
                              </a:srgbClr>
                            </a:outerShdw>
                          </a:effectLst>
                        </a:rPr>
                        <a:t>01.04.2007</a:t>
                      </a:r>
                      <a:endParaRPr kumimoji="0" lang="en-IN" sz="1400" b="0" i="0" u="none" strike="noStrike" cap="none" normalizeH="0" baseline="0" dirty="0" smtClean="0">
                        <a:ln>
                          <a:noFill/>
                        </a:ln>
                        <a:solidFill>
                          <a:schemeClr val="accent3">
                            <a:lumMod val="50000"/>
                          </a:schemeClr>
                        </a:solidFill>
                        <a:effectLst>
                          <a:outerShdw blurRad="38100" dist="38100" dir="2700000" algn="tl">
                            <a:srgbClr val="000000">
                              <a:alpha val="43137"/>
                            </a:srgbClr>
                          </a:outerShdw>
                        </a:effectLst>
                        <a:latin typeface="Arial Narrow" pitchFamily="34" charset="0"/>
                        <a:cs typeface="Times New Roman" pitchFamily="18" charset="0"/>
                      </a:endParaRPr>
                    </a:p>
                  </a:txBody>
                  <a:tcPr marL="85822" marR="85822" marT="50063" marB="50063"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400" u="none" strike="noStrike" cap="none" normalizeH="0" baseline="0" dirty="0" smtClean="0">
                          <a:ln>
                            <a:noFill/>
                          </a:ln>
                          <a:effectLst>
                            <a:outerShdw blurRad="38100" dist="38100" dir="2700000" algn="tl">
                              <a:srgbClr val="000000">
                                <a:alpha val="43137"/>
                              </a:srgbClr>
                            </a:outerShdw>
                          </a:effectLst>
                        </a:rPr>
                        <a:t>3</a:t>
                      </a:r>
                      <a:endParaRPr kumimoji="0" lang="en-IN" sz="1400" b="0" i="0" u="none" strike="noStrike" cap="none" normalizeH="0" baseline="0" dirty="0" smtClean="0">
                        <a:ln>
                          <a:noFill/>
                        </a:ln>
                        <a:solidFill>
                          <a:srgbClr val="0070C0"/>
                        </a:solidFill>
                        <a:effectLst>
                          <a:outerShdw blurRad="38100" dist="38100" dir="2700000" algn="tl">
                            <a:srgbClr val="000000">
                              <a:alpha val="43137"/>
                            </a:srgbClr>
                          </a:outerShdw>
                        </a:effectLst>
                        <a:latin typeface="Arial Narrow" pitchFamily="34" charset="0"/>
                        <a:cs typeface="Times New Roman" pitchFamily="18" charset="0"/>
                      </a:endParaRPr>
                    </a:p>
                  </a:txBody>
                  <a:tcPr marL="85822" marR="85822" marT="50063" marB="50063"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400" u="none" strike="noStrike" cap="none" normalizeH="0" baseline="0" dirty="0" smtClean="0">
                          <a:ln>
                            <a:noFill/>
                          </a:ln>
                          <a:effectLst>
                            <a:outerShdw blurRad="38100" dist="38100" dir="2700000" algn="tl">
                              <a:srgbClr val="000000">
                                <a:alpha val="43137"/>
                              </a:srgbClr>
                            </a:outerShdw>
                          </a:effectLst>
                        </a:rPr>
                        <a:t>163</a:t>
                      </a:r>
                      <a:endParaRPr kumimoji="0" lang="en-IN" sz="1400" b="0" i="0" u="none" strike="noStrike" cap="none" normalizeH="0" baseline="0" dirty="0" smtClean="0">
                        <a:ln>
                          <a:noFill/>
                        </a:ln>
                        <a:solidFill>
                          <a:srgbClr val="0070C0"/>
                        </a:solidFill>
                        <a:effectLst>
                          <a:outerShdw blurRad="38100" dist="38100" dir="2700000" algn="tl">
                            <a:srgbClr val="000000">
                              <a:alpha val="43137"/>
                            </a:srgbClr>
                          </a:outerShdw>
                        </a:effectLst>
                        <a:latin typeface="Arial Narrow" pitchFamily="34" charset="0"/>
                        <a:cs typeface="Times New Roman" pitchFamily="18" charset="0"/>
                      </a:endParaRPr>
                    </a:p>
                  </a:txBody>
                  <a:tcPr marL="85822" marR="85822" marT="50063" marB="50063"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400" u="none" strike="noStrike" cap="none" normalizeH="0" baseline="0" dirty="0" smtClean="0">
                          <a:ln>
                            <a:noFill/>
                          </a:ln>
                          <a:effectLst>
                            <a:outerShdw blurRad="38100" dist="38100" dir="2700000" algn="tl">
                              <a:srgbClr val="000000">
                                <a:alpha val="43137"/>
                              </a:srgbClr>
                            </a:outerShdw>
                          </a:effectLst>
                        </a:rPr>
                        <a:t>Aarogyasri - I</a:t>
                      </a:r>
                      <a:endParaRPr kumimoji="0" lang="en-IN" sz="1400" b="0" i="0" u="none" strike="noStrike" cap="none" normalizeH="0" baseline="0" dirty="0" smtClean="0">
                        <a:ln>
                          <a:noFill/>
                        </a:ln>
                        <a:solidFill>
                          <a:srgbClr val="336600"/>
                        </a:solidFill>
                        <a:effectLst>
                          <a:outerShdw blurRad="38100" dist="38100" dir="2700000" algn="tl">
                            <a:srgbClr val="000000">
                              <a:alpha val="43137"/>
                            </a:srgbClr>
                          </a:outerShdw>
                        </a:effectLst>
                        <a:latin typeface="Arial Narrow" pitchFamily="34" charset="0"/>
                        <a:cs typeface="Times New Roman" pitchFamily="18" charset="0"/>
                      </a:endParaRPr>
                    </a:p>
                  </a:txBody>
                  <a:tcPr marL="85822" marR="85822" marT="50063" marB="50063" horzOverflow="overflow"/>
                </a:tc>
              </a:tr>
              <a:tr h="642942">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400" u="none" strike="noStrike" cap="none" normalizeH="0" baseline="0" dirty="0" smtClean="0">
                          <a:ln>
                            <a:noFill/>
                          </a:ln>
                          <a:effectLst>
                            <a:outerShdw blurRad="38100" dist="38100" dir="2700000" algn="tl">
                              <a:srgbClr val="000000">
                                <a:alpha val="43137"/>
                              </a:srgbClr>
                            </a:outerShdw>
                          </a:effectLst>
                        </a:rPr>
                        <a:t>05.12.2007</a:t>
                      </a:r>
                      <a:endParaRPr kumimoji="0" lang="en-IN" sz="1400" b="0" i="0" u="none" strike="noStrike" cap="none" normalizeH="0" baseline="0" dirty="0" smtClean="0">
                        <a:ln>
                          <a:noFill/>
                        </a:ln>
                        <a:solidFill>
                          <a:schemeClr val="accent3">
                            <a:lumMod val="50000"/>
                          </a:schemeClr>
                        </a:solidFill>
                        <a:effectLst>
                          <a:outerShdw blurRad="38100" dist="38100" dir="2700000" algn="tl">
                            <a:srgbClr val="000000">
                              <a:alpha val="43137"/>
                            </a:srgbClr>
                          </a:outerShdw>
                        </a:effectLst>
                        <a:latin typeface="Arial Narrow" pitchFamily="34" charset="0"/>
                        <a:cs typeface="Times New Roman" pitchFamily="18" charset="0"/>
                      </a:endParaRPr>
                    </a:p>
                  </a:txBody>
                  <a:tcPr marL="85822" marR="85822" marT="50063" marB="50063" horzOverflow="overflow">
                    <a:solidFill>
                      <a:schemeClr val="accent5">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400" u="none" strike="noStrike" cap="none" normalizeH="0" baseline="0" dirty="0" smtClean="0">
                          <a:ln>
                            <a:noFill/>
                          </a:ln>
                          <a:effectLst>
                            <a:outerShdw blurRad="38100" dist="38100" dir="2700000" algn="tl">
                              <a:srgbClr val="000000">
                                <a:alpha val="43137"/>
                              </a:srgbClr>
                            </a:outerShdw>
                          </a:effectLst>
                        </a:rPr>
                        <a:t>8</a:t>
                      </a:r>
                      <a:endParaRPr kumimoji="0" lang="en-IN" sz="1400" b="0" i="0" u="none" strike="noStrike" cap="none" normalizeH="0" baseline="0" dirty="0" smtClean="0">
                        <a:ln>
                          <a:noFill/>
                        </a:ln>
                        <a:solidFill>
                          <a:srgbClr val="0070C0"/>
                        </a:solidFill>
                        <a:effectLst>
                          <a:outerShdw blurRad="38100" dist="38100" dir="2700000" algn="tl">
                            <a:srgbClr val="000000">
                              <a:alpha val="43137"/>
                            </a:srgbClr>
                          </a:outerShdw>
                        </a:effectLst>
                        <a:latin typeface="Arial Narrow" pitchFamily="34" charset="0"/>
                        <a:cs typeface="Times New Roman" pitchFamily="18" charset="0"/>
                      </a:endParaRPr>
                    </a:p>
                  </a:txBody>
                  <a:tcPr marL="85822" marR="85822" marT="50063" marB="50063" horzOverflow="overflow">
                    <a:solidFill>
                      <a:schemeClr val="accent5">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400" u="none" strike="noStrike" cap="none" normalizeH="0" baseline="0" dirty="0" smtClean="0">
                          <a:ln>
                            <a:noFill/>
                          </a:ln>
                          <a:effectLst>
                            <a:outerShdw blurRad="38100" dist="38100" dir="2700000" algn="tl">
                              <a:srgbClr val="000000">
                                <a:alpha val="43137"/>
                              </a:srgbClr>
                            </a:outerShdw>
                          </a:effectLst>
                        </a:rPr>
                        <a:t>210</a:t>
                      </a:r>
                      <a:endParaRPr kumimoji="0" lang="en-IN" sz="1400" b="0" i="0" u="none" strike="noStrike" cap="none" normalizeH="0" baseline="0" dirty="0" smtClean="0">
                        <a:ln>
                          <a:noFill/>
                        </a:ln>
                        <a:solidFill>
                          <a:srgbClr val="0070C0"/>
                        </a:solidFill>
                        <a:effectLst>
                          <a:outerShdw blurRad="38100" dist="38100" dir="2700000" algn="tl">
                            <a:srgbClr val="000000">
                              <a:alpha val="43137"/>
                            </a:srgbClr>
                          </a:outerShdw>
                        </a:effectLst>
                        <a:latin typeface="Arial Narrow" pitchFamily="34" charset="0"/>
                        <a:cs typeface="Times New Roman" pitchFamily="18" charset="0"/>
                      </a:endParaRPr>
                    </a:p>
                  </a:txBody>
                  <a:tcPr marL="85822" marR="85822" marT="50063" marB="50063" horzOverflow="overflow">
                    <a:solidFill>
                      <a:schemeClr val="accent5">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400" u="none" strike="noStrike" cap="none" normalizeH="0" baseline="0" dirty="0" smtClean="0">
                          <a:ln>
                            <a:noFill/>
                          </a:ln>
                          <a:effectLst>
                            <a:outerShdw blurRad="38100" dist="38100" dir="2700000" algn="tl">
                              <a:srgbClr val="000000">
                                <a:alpha val="43137"/>
                              </a:srgbClr>
                            </a:outerShdw>
                          </a:effectLst>
                        </a:rPr>
                        <a:t>Aarogyasri - I</a:t>
                      </a:r>
                      <a:endParaRPr kumimoji="0" lang="en-IN" sz="1400" b="0" i="0" u="none" strike="noStrike" cap="none" normalizeH="0" baseline="0" dirty="0" smtClean="0">
                        <a:ln>
                          <a:noFill/>
                        </a:ln>
                        <a:solidFill>
                          <a:srgbClr val="336600"/>
                        </a:solidFill>
                        <a:effectLst>
                          <a:outerShdw blurRad="38100" dist="38100" dir="2700000" algn="tl">
                            <a:srgbClr val="000000">
                              <a:alpha val="43137"/>
                            </a:srgbClr>
                          </a:outerShdw>
                        </a:effectLst>
                        <a:latin typeface="Arial Narrow" pitchFamily="34" charset="0"/>
                        <a:cs typeface="Times New Roman" pitchFamily="18" charset="0"/>
                      </a:endParaRPr>
                    </a:p>
                  </a:txBody>
                  <a:tcPr marL="85822" marR="85822" marT="50063" marB="50063" horzOverflow="overflow">
                    <a:solidFill>
                      <a:schemeClr val="accent5">
                        <a:lumMod val="90000"/>
                      </a:schemeClr>
                    </a:solidFill>
                  </a:tcPr>
                </a:tc>
              </a:tr>
              <a:tr h="642942">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400" u="none" strike="noStrike" cap="none" normalizeH="0" baseline="0" dirty="0" smtClean="0">
                          <a:ln>
                            <a:noFill/>
                          </a:ln>
                          <a:effectLst>
                            <a:outerShdw blurRad="38100" dist="38100" dir="2700000" algn="tl">
                              <a:srgbClr val="000000">
                                <a:alpha val="43137"/>
                              </a:srgbClr>
                            </a:outerShdw>
                          </a:effectLst>
                        </a:rPr>
                        <a:t>05.04.2008</a:t>
                      </a:r>
                      <a:endParaRPr kumimoji="0" lang="en-IN" sz="1400" b="0" i="0" u="none" strike="noStrike" cap="none" normalizeH="0" baseline="0" dirty="0" smtClean="0">
                        <a:ln>
                          <a:noFill/>
                        </a:ln>
                        <a:solidFill>
                          <a:schemeClr val="accent3">
                            <a:lumMod val="50000"/>
                          </a:schemeClr>
                        </a:solidFill>
                        <a:effectLst>
                          <a:outerShdw blurRad="38100" dist="38100" dir="2700000" algn="tl">
                            <a:srgbClr val="000000">
                              <a:alpha val="43137"/>
                            </a:srgbClr>
                          </a:outerShdw>
                        </a:effectLst>
                        <a:latin typeface="Arial Narrow" pitchFamily="34" charset="0"/>
                        <a:cs typeface="Times New Roman" pitchFamily="18" charset="0"/>
                      </a:endParaRPr>
                    </a:p>
                  </a:txBody>
                  <a:tcPr marL="85822" marR="85822" marT="50063" marB="50063"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400" u="none" strike="noStrike" cap="none" normalizeH="0" baseline="0" dirty="0" smtClean="0">
                          <a:ln>
                            <a:noFill/>
                          </a:ln>
                          <a:effectLst>
                            <a:outerShdw blurRad="38100" dist="38100" dir="2700000" algn="tl">
                              <a:srgbClr val="000000">
                                <a:alpha val="43137"/>
                              </a:srgbClr>
                            </a:outerShdw>
                          </a:effectLst>
                        </a:rPr>
                        <a:t>13</a:t>
                      </a:r>
                      <a:endParaRPr kumimoji="0" lang="en-IN" sz="1400" b="0" i="0" u="none" strike="noStrike" cap="none" normalizeH="0" baseline="0" dirty="0" smtClean="0">
                        <a:ln>
                          <a:noFill/>
                        </a:ln>
                        <a:solidFill>
                          <a:srgbClr val="0070C0"/>
                        </a:solidFill>
                        <a:effectLst>
                          <a:outerShdw blurRad="38100" dist="38100" dir="2700000" algn="tl">
                            <a:srgbClr val="000000">
                              <a:alpha val="43137"/>
                            </a:srgbClr>
                          </a:outerShdw>
                        </a:effectLst>
                        <a:latin typeface="Arial Narrow" pitchFamily="34" charset="0"/>
                        <a:cs typeface="Times New Roman" pitchFamily="18" charset="0"/>
                      </a:endParaRPr>
                    </a:p>
                  </a:txBody>
                  <a:tcPr marL="85822" marR="85822" marT="50063" marB="50063"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400" u="none" strike="noStrike" cap="none" normalizeH="0" baseline="0" dirty="0" smtClean="0">
                          <a:ln>
                            <a:noFill/>
                          </a:ln>
                          <a:effectLst>
                            <a:outerShdw blurRad="38100" dist="38100" dir="2700000" algn="tl">
                              <a:srgbClr val="000000">
                                <a:alpha val="43137"/>
                              </a:srgbClr>
                            </a:outerShdw>
                          </a:effectLst>
                        </a:rPr>
                        <a:t>272</a:t>
                      </a:r>
                      <a:endParaRPr kumimoji="0" lang="en-IN" sz="1400" b="0" i="0" u="none" strike="noStrike" cap="none" normalizeH="0" baseline="0" dirty="0" smtClean="0">
                        <a:ln>
                          <a:noFill/>
                        </a:ln>
                        <a:solidFill>
                          <a:srgbClr val="0070C0"/>
                        </a:solidFill>
                        <a:effectLst>
                          <a:outerShdw blurRad="38100" dist="38100" dir="2700000" algn="tl">
                            <a:srgbClr val="000000">
                              <a:alpha val="43137"/>
                            </a:srgbClr>
                          </a:outerShdw>
                        </a:effectLst>
                        <a:latin typeface="Arial Narrow" pitchFamily="34" charset="0"/>
                        <a:cs typeface="Times New Roman" pitchFamily="18" charset="0"/>
                      </a:endParaRPr>
                    </a:p>
                  </a:txBody>
                  <a:tcPr marL="85822" marR="85822" marT="50063" marB="50063"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400" u="none" strike="noStrike" cap="none" normalizeH="0" baseline="0" dirty="0" smtClean="0">
                          <a:ln>
                            <a:noFill/>
                          </a:ln>
                          <a:effectLst>
                            <a:outerShdw blurRad="38100" dist="38100" dir="2700000" algn="tl">
                              <a:srgbClr val="000000">
                                <a:alpha val="43137"/>
                              </a:srgbClr>
                            </a:outerShdw>
                          </a:effectLst>
                        </a:rPr>
                        <a:t>Aarogyasri - I</a:t>
                      </a:r>
                      <a:endParaRPr kumimoji="0" lang="en-IN" sz="1400" b="0" i="0" u="none" strike="noStrike" cap="none" normalizeH="0" baseline="0" dirty="0" smtClean="0">
                        <a:ln>
                          <a:noFill/>
                        </a:ln>
                        <a:solidFill>
                          <a:srgbClr val="336600"/>
                        </a:solidFill>
                        <a:effectLst>
                          <a:outerShdw blurRad="38100" dist="38100" dir="2700000" algn="tl">
                            <a:srgbClr val="000000">
                              <a:alpha val="43137"/>
                            </a:srgbClr>
                          </a:outerShdw>
                        </a:effectLst>
                        <a:latin typeface="Arial Narrow" pitchFamily="34" charset="0"/>
                        <a:cs typeface="Times New Roman" pitchFamily="18" charset="0"/>
                      </a:endParaRPr>
                    </a:p>
                  </a:txBody>
                  <a:tcPr marL="85822" marR="85822" marT="50063" marB="50063" horzOverflow="overflow"/>
                </a:tc>
              </a:tr>
              <a:tr h="68394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400" u="none" strike="noStrike" cap="none" normalizeH="0" baseline="0" dirty="0" smtClean="0">
                          <a:ln>
                            <a:noFill/>
                          </a:ln>
                          <a:effectLst>
                            <a:outerShdw blurRad="38100" dist="38100" dir="2700000" algn="tl">
                              <a:srgbClr val="000000">
                                <a:alpha val="43137"/>
                              </a:srgbClr>
                            </a:outerShdw>
                          </a:effectLst>
                        </a:rPr>
                        <a:t>17.07.2008</a:t>
                      </a:r>
                      <a:endParaRPr kumimoji="0" lang="en-IN" sz="1400" b="0" i="0" u="none" strike="noStrike" cap="none" normalizeH="0" baseline="0" dirty="0" smtClean="0">
                        <a:ln>
                          <a:noFill/>
                        </a:ln>
                        <a:solidFill>
                          <a:schemeClr val="accent3">
                            <a:lumMod val="50000"/>
                          </a:schemeClr>
                        </a:solidFill>
                        <a:effectLst>
                          <a:outerShdw blurRad="38100" dist="38100" dir="2700000" algn="tl">
                            <a:srgbClr val="000000">
                              <a:alpha val="43137"/>
                            </a:srgbClr>
                          </a:outerShdw>
                        </a:effectLst>
                        <a:latin typeface="Arial Narrow" pitchFamily="34" charset="0"/>
                        <a:cs typeface="Times New Roman" pitchFamily="18" charset="0"/>
                      </a:endParaRPr>
                    </a:p>
                  </a:txBody>
                  <a:tcPr marL="85822" marR="85822" marT="50063" marB="50063" horzOverflow="overflow">
                    <a:solidFill>
                      <a:schemeClr val="accent5">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400" u="none" strike="noStrike" cap="none" normalizeH="0" baseline="0" dirty="0" smtClean="0">
                          <a:ln>
                            <a:noFill/>
                          </a:ln>
                          <a:effectLst>
                            <a:outerShdw blurRad="38100" dist="38100" dir="2700000" algn="tl">
                              <a:srgbClr val="000000">
                                <a:alpha val="43137"/>
                              </a:srgbClr>
                            </a:outerShdw>
                          </a:effectLst>
                        </a:rPr>
                        <a:t>23</a:t>
                      </a:r>
                      <a:endParaRPr kumimoji="0" lang="en-IN" sz="1400" b="0" i="0" u="none" strike="noStrike" cap="none" normalizeH="0" baseline="0" dirty="0" smtClean="0">
                        <a:ln>
                          <a:noFill/>
                        </a:ln>
                        <a:solidFill>
                          <a:srgbClr val="0070C0"/>
                        </a:solidFill>
                        <a:effectLst>
                          <a:outerShdw blurRad="38100" dist="38100" dir="2700000" algn="tl">
                            <a:srgbClr val="000000">
                              <a:alpha val="43137"/>
                            </a:srgbClr>
                          </a:outerShdw>
                        </a:effectLst>
                        <a:latin typeface="Arial Narrow" pitchFamily="34" charset="0"/>
                        <a:cs typeface="Times New Roman" pitchFamily="18" charset="0"/>
                      </a:endParaRPr>
                    </a:p>
                  </a:txBody>
                  <a:tcPr marL="85822" marR="85822" marT="50063" marB="50063" horzOverflow="overflow">
                    <a:solidFill>
                      <a:schemeClr val="accent5">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400" u="none" strike="noStrike" cap="none" normalizeH="0" baseline="0" dirty="0" smtClean="0">
                          <a:ln>
                            <a:noFill/>
                          </a:ln>
                          <a:effectLst>
                            <a:outerShdw blurRad="38100" dist="38100" dir="2700000" algn="tl">
                              <a:srgbClr val="000000">
                                <a:alpha val="43137"/>
                              </a:srgbClr>
                            </a:outerShdw>
                          </a:effectLst>
                        </a:rPr>
                        <a:t>865</a:t>
                      </a:r>
                      <a:endParaRPr kumimoji="0" lang="en-IN" sz="1400" b="0" i="0" u="none" strike="noStrike" cap="none" normalizeH="0" baseline="0" dirty="0" smtClean="0">
                        <a:ln>
                          <a:noFill/>
                        </a:ln>
                        <a:solidFill>
                          <a:srgbClr val="0070C0"/>
                        </a:solidFill>
                        <a:effectLst>
                          <a:outerShdw blurRad="38100" dist="38100" dir="2700000" algn="tl">
                            <a:srgbClr val="000000">
                              <a:alpha val="43137"/>
                            </a:srgbClr>
                          </a:outerShdw>
                        </a:effectLst>
                        <a:latin typeface="Arial Narrow" pitchFamily="34" charset="0"/>
                        <a:cs typeface="Times New Roman" pitchFamily="18" charset="0"/>
                      </a:endParaRPr>
                    </a:p>
                  </a:txBody>
                  <a:tcPr marL="85822" marR="85822" marT="50063" marB="50063" horzOverflow="overflow">
                    <a:solidFill>
                      <a:schemeClr val="accent5">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400" u="none" strike="noStrike" cap="none" normalizeH="0" baseline="0" dirty="0" smtClean="0">
                          <a:ln>
                            <a:noFill/>
                          </a:ln>
                          <a:effectLst>
                            <a:outerShdw blurRad="38100" dist="38100" dir="2700000" algn="tl">
                              <a:srgbClr val="000000">
                                <a:alpha val="43137"/>
                              </a:srgbClr>
                            </a:outerShdw>
                          </a:effectLst>
                        </a:rPr>
                        <a:t>Aarogyasri - I (Insurance)</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400" u="none" strike="noStrike" cap="none" normalizeH="0" baseline="0" dirty="0" smtClean="0">
                          <a:ln>
                            <a:noFill/>
                          </a:ln>
                          <a:effectLst>
                            <a:outerShdw blurRad="38100" dist="38100" dir="2700000" algn="tl">
                              <a:srgbClr val="000000">
                                <a:alpha val="43137"/>
                              </a:srgbClr>
                            </a:outerShdw>
                          </a:effectLst>
                        </a:rPr>
                        <a:t>Aarogyasri - II (Trust)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400" u="none" strike="noStrike" cap="none" normalizeH="0" baseline="0" dirty="0" smtClean="0">
                          <a:ln>
                            <a:noFill/>
                          </a:ln>
                          <a:effectLst>
                            <a:outerShdw blurRad="38100" dist="38100" dir="2700000" algn="tl">
                              <a:srgbClr val="000000">
                                <a:alpha val="43137"/>
                              </a:srgbClr>
                            </a:outerShdw>
                          </a:effectLst>
                        </a:rPr>
                        <a:t>CMCO  Referrals (Trust)</a:t>
                      </a:r>
                      <a:endParaRPr kumimoji="0" lang="en-US"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Narrow" pitchFamily="34" charset="0"/>
                        <a:cs typeface="Times New Roman" pitchFamily="18" charset="0"/>
                      </a:endParaRPr>
                    </a:p>
                  </a:txBody>
                  <a:tcPr marL="85822" marR="85822" marT="50063" marB="50063" horzOverflow="overflow">
                    <a:solidFill>
                      <a:schemeClr val="accent5">
                        <a:lumMod val="90000"/>
                      </a:schemeClr>
                    </a:solidFill>
                  </a:tcPr>
                </a:tc>
              </a:tr>
              <a:tr h="630987">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400" u="none" strike="noStrike" cap="none" normalizeH="0" baseline="0" dirty="0" smtClean="0">
                          <a:ln>
                            <a:noFill/>
                          </a:ln>
                          <a:effectLst>
                            <a:outerShdw blurRad="38100" dist="38100" dir="2700000" algn="tl">
                              <a:srgbClr val="000000">
                                <a:alpha val="43137"/>
                              </a:srgbClr>
                            </a:outerShdw>
                          </a:effectLst>
                        </a:rPr>
                        <a:t>14.11.2008</a:t>
                      </a:r>
                      <a:endParaRPr kumimoji="0" lang="en-IN" sz="1400" b="0" i="0" u="none" strike="noStrike" cap="none" normalizeH="0" baseline="0" dirty="0" smtClean="0">
                        <a:ln>
                          <a:noFill/>
                        </a:ln>
                        <a:solidFill>
                          <a:schemeClr val="accent3">
                            <a:lumMod val="50000"/>
                          </a:schemeClr>
                        </a:solidFill>
                        <a:effectLst>
                          <a:outerShdw blurRad="38100" dist="38100" dir="2700000" algn="tl">
                            <a:srgbClr val="000000">
                              <a:alpha val="43137"/>
                            </a:srgbClr>
                          </a:outerShdw>
                        </a:effectLst>
                        <a:latin typeface="Arial Narrow" pitchFamily="34" charset="0"/>
                        <a:cs typeface="Times New Roman" pitchFamily="18" charset="0"/>
                      </a:endParaRPr>
                    </a:p>
                  </a:txBody>
                  <a:tcPr marL="85822" marR="85822" marT="50063" marB="50063"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400" u="none" strike="noStrike" cap="none" normalizeH="0" baseline="0" dirty="0" smtClean="0">
                          <a:ln>
                            <a:noFill/>
                          </a:ln>
                          <a:effectLst>
                            <a:outerShdw blurRad="38100" dist="38100" dir="2700000" algn="tl">
                              <a:srgbClr val="000000">
                                <a:alpha val="43137"/>
                              </a:srgbClr>
                            </a:outerShdw>
                          </a:effectLst>
                        </a:rPr>
                        <a:t>23</a:t>
                      </a:r>
                      <a:endParaRPr kumimoji="0" lang="en-IN" sz="1400" b="0" i="0" u="none" strike="noStrike" cap="none" normalizeH="0" baseline="0" dirty="0" smtClean="0">
                        <a:ln>
                          <a:noFill/>
                        </a:ln>
                        <a:solidFill>
                          <a:srgbClr val="0070C0"/>
                        </a:solidFill>
                        <a:effectLst>
                          <a:outerShdw blurRad="38100" dist="38100" dir="2700000" algn="tl">
                            <a:srgbClr val="000000">
                              <a:alpha val="43137"/>
                            </a:srgbClr>
                          </a:outerShdw>
                        </a:effectLst>
                        <a:latin typeface="Arial Narrow" pitchFamily="34" charset="0"/>
                        <a:cs typeface="Times New Roman" pitchFamily="18" charset="0"/>
                      </a:endParaRPr>
                    </a:p>
                  </a:txBody>
                  <a:tcPr marL="85822" marR="85822" marT="50063" marB="50063"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400" u="none" strike="noStrike" cap="none" normalizeH="0" baseline="0" dirty="0" smtClean="0">
                          <a:ln>
                            <a:noFill/>
                          </a:ln>
                          <a:effectLst>
                            <a:outerShdw blurRad="38100" dist="38100" dir="2700000" algn="tl">
                              <a:srgbClr val="000000">
                                <a:alpha val="43137"/>
                              </a:srgbClr>
                            </a:outerShdw>
                          </a:effectLst>
                        </a:rPr>
                        <a:t>942</a:t>
                      </a:r>
                      <a:endParaRPr kumimoji="0" lang="en-IN" sz="1400" b="0" i="0" u="none" strike="noStrike" cap="none" normalizeH="0" baseline="0" dirty="0" smtClean="0">
                        <a:ln>
                          <a:noFill/>
                        </a:ln>
                        <a:solidFill>
                          <a:srgbClr val="0070C0"/>
                        </a:solidFill>
                        <a:effectLst>
                          <a:outerShdw blurRad="38100" dist="38100" dir="2700000" algn="tl">
                            <a:srgbClr val="000000">
                              <a:alpha val="43137"/>
                            </a:srgbClr>
                          </a:outerShdw>
                        </a:effectLst>
                        <a:latin typeface="Arial Narrow" pitchFamily="34" charset="0"/>
                        <a:cs typeface="Times New Roman" pitchFamily="18" charset="0"/>
                      </a:endParaRPr>
                    </a:p>
                  </a:txBody>
                  <a:tcPr marL="85822" marR="85822" marT="50063" marB="50063"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400" u="none" strike="noStrike" cap="none" normalizeH="0" baseline="0" dirty="0" smtClean="0">
                          <a:ln>
                            <a:noFill/>
                          </a:ln>
                          <a:effectLst>
                            <a:outerShdw blurRad="38100" dist="38100" dir="2700000" algn="tl">
                              <a:srgbClr val="000000">
                                <a:alpha val="43137"/>
                              </a:srgbClr>
                            </a:outerShdw>
                          </a:effectLst>
                        </a:rPr>
                        <a:t>Aarogyasri - I (Insurance)</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400" u="none" strike="noStrike" cap="none" normalizeH="0" baseline="0" dirty="0" smtClean="0">
                          <a:ln>
                            <a:noFill/>
                          </a:ln>
                          <a:effectLst>
                            <a:outerShdw blurRad="38100" dist="38100" dir="2700000" algn="tl">
                              <a:srgbClr val="000000">
                                <a:alpha val="43137"/>
                              </a:srgbClr>
                            </a:outerShdw>
                          </a:effectLst>
                        </a:rPr>
                        <a:t>Aarogyasri - II (Trust)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400" u="none" strike="noStrike" cap="none" normalizeH="0" baseline="0" dirty="0" smtClean="0">
                          <a:ln>
                            <a:noFill/>
                          </a:ln>
                          <a:effectLst>
                            <a:outerShdw blurRad="38100" dist="38100" dir="2700000" algn="tl">
                              <a:srgbClr val="000000">
                                <a:alpha val="43137"/>
                              </a:srgbClr>
                            </a:outerShdw>
                          </a:effectLst>
                        </a:rPr>
                        <a:t>CMCO Referrals (Trust)</a:t>
                      </a:r>
                      <a:endParaRPr kumimoji="0" lang="en-US"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Narrow" pitchFamily="34" charset="0"/>
                        <a:cs typeface="Times New Roman" pitchFamily="18" charset="0"/>
                      </a:endParaRPr>
                    </a:p>
                  </a:txBody>
                  <a:tcPr marL="85822" marR="85822" marT="50063" marB="50063" horzOverflow="overflow"/>
                </a:tc>
              </a:tr>
            </a:tbl>
          </a:graphicData>
        </a:graphic>
      </p:graphicFrame>
      <p:sp>
        <p:nvSpPr>
          <p:cNvPr id="5170" name="TextBox 13"/>
          <p:cNvSpPr txBox="1">
            <a:spLocks noChangeArrowheads="1"/>
          </p:cNvSpPr>
          <p:nvPr/>
        </p:nvSpPr>
        <p:spPr bwMode="auto">
          <a:xfrm>
            <a:off x="2357438" y="1500188"/>
            <a:ext cx="6572250" cy="400050"/>
          </a:xfrm>
          <a:prstGeom prst="rect">
            <a:avLst/>
          </a:prstGeom>
          <a:solidFill>
            <a:srgbClr val="CC9900"/>
          </a:solidFill>
          <a:ln w="9525">
            <a:noFill/>
            <a:miter lim="800000"/>
            <a:headEnd/>
            <a:tailEnd/>
          </a:ln>
        </p:spPr>
        <p:txBody>
          <a:bodyPr>
            <a:spAutoFit/>
          </a:bodyPr>
          <a:lstStyle/>
          <a:p>
            <a:pPr algn="ctr"/>
            <a:r>
              <a:rPr lang="en-US" sz="2000" b="1">
                <a:solidFill>
                  <a:schemeClr val="bg1"/>
                </a:solidFill>
              </a:rPr>
              <a:t>EXPANSION</a:t>
            </a:r>
          </a:p>
        </p:txBody>
      </p:sp>
      <p:sp>
        <p:nvSpPr>
          <p:cNvPr id="5171" name="TextBox 16"/>
          <p:cNvSpPr txBox="1">
            <a:spLocks noChangeArrowheads="1"/>
          </p:cNvSpPr>
          <p:nvPr/>
        </p:nvSpPr>
        <p:spPr bwMode="auto">
          <a:xfrm>
            <a:off x="142875" y="571500"/>
            <a:ext cx="2000250" cy="400050"/>
          </a:xfrm>
          <a:prstGeom prst="rect">
            <a:avLst/>
          </a:prstGeom>
          <a:solidFill>
            <a:srgbClr val="CC9900"/>
          </a:solidFill>
          <a:ln w="9525">
            <a:noFill/>
            <a:miter lim="800000"/>
            <a:headEnd/>
            <a:tailEnd/>
          </a:ln>
        </p:spPr>
        <p:txBody>
          <a:bodyPr>
            <a:spAutoFit/>
          </a:bodyPr>
          <a:lstStyle/>
          <a:p>
            <a:pPr algn="ctr"/>
            <a:r>
              <a:rPr lang="en-US" sz="2000" b="1">
                <a:solidFill>
                  <a:schemeClr val="bg1"/>
                </a:solidFill>
              </a:rPr>
              <a:t>ORIGIN</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Pentagon 4"/>
          <p:cNvSpPr/>
          <p:nvPr/>
        </p:nvSpPr>
        <p:spPr>
          <a:xfrm>
            <a:off x="0" y="0"/>
            <a:ext cx="4948238" cy="457200"/>
          </a:xfrm>
          <a:prstGeom prst="homePlate">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600" b="1">
                <a:solidFill>
                  <a:schemeClr val="bg1"/>
                </a:solidFill>
                <a:cs typeface="Arial" charset="0"/>
              </a:rPr>
              <a:t>Project Model - Public Private Partnership</a:t>
            </a:r>
            <a:endParaRPr lang="en-US" sz="1600" b="1">
              <a:solidFill>
                <a:srgbClr val="FFFFFF"/>
              </a:solidFill>
            </a:endParaRPr>
          </a:p>
        </p:txBody>
      </p:sp>
      <p:grpSp>
        <p:nvGrpSpPr>
          <p:cNvPr id="2" name="Group 11"/>
          <p:cNvGrpSpPr/>
          <p:nvPr/>
        </p:nvGrpSpPr>
        <p:grpSpPr>
          <a:xfrm>
            <a:off x="386371" y="2507867"/>
            <a:ext cx="2291080" cy="2049736"/>
            <a:chOff x="884300" y="1813813"/>
            <a:chExt cx="2291080" cy="2291080"/>
          </a:xfrm>
          <a:solidFill>
            <a:srgbClr val="92D050"/>
          </a:solidFill>
          <a:scene3d>
            <a:camera prst="perspectiveLeft" zoom="91000"/>
            <a:lightRig rig="threePt" dir="t">
              <a:rot lat="0" lon="0" rev="20640000"/>
            </a:lightRig>
          </a:scene3d>
        </p:grpSpPr>
        <p:sp>
          <p:nvSpPr>
            <p:cNvPr id="9" name=" 5"/>
            <p:cNvSpPr/>
            <p:nvPr/>
          </p:nvSpPr>
          <p:spPr>
            <a:xfrm>
              <a:off x="884300" y="1813813"/>
              <a:ext cx="2291080" cy="2291080"/>
            </a:xfrm>
            <a:prstGeom prst="gear6">
              <a:avLst/>
            </a:prstGeom>
            <a:grpFill/>
            <a:sp3d extrusionH="50600" prstMaterial="metal">
              <a:bevelT w="101600" h="80600" prst="relaxedInset"/>
              <a:bevelB w="80600" h="80600" prst="relaxedInset"/>
            </a:sp3d>
          </p:spPr>
          <p:style>
            <a:lnRef idx="0">
              <a:schemeClr val="lt1">
                <a:hueOff val="0"/>
                <a:satOff val="0"/>
                <a:lumOff val="0"/>
                <a:alphaOff val="0"/>
              </a:schemeClr>
            </a:lnRef>
            <a:fillRef idx="1">
              <a:schemeClr val="accent5">
                <a:hueOff val="-5118757"/>
                <a:satOff val="-37453"/>
                <a:lumOff val="-11373"/>
                <a:alphaOff val="0"/>
              </a:schemeClr>
            </a:fillRef>
            <a:effectRef idx="1">
              <a:schemeClr val="accent5">
                <a:hueOff val="-5118757"/>
                <a:satOff val="-37453"/>
                <a:lumOff val="-11373"/>
                <a:alphaOff val="0"/>
              </a:schemeClr>
            </a:effectRef>
            <a:fontRef idx="minor">
              <a:schemeClr val="dk1"/>
            </a:fontRef>
          </p:style>
        </p:sp>
        <p:sp>
          <p:nvSpPr>
            <p:cNvPr id="10" name=" 6"/>
            <p:cNvSpPr/>
            <p:nvPr/>
          </p:nvSpPr>
          <p:spPr>
            <a:xfrm>
              <a:off x="1523090" y="2383483"/>
              <a:ext cx="1137510" cy="1130532"/>
            </a:xfrm>
            <a:prstGeom prst="rect">
              <a:avLst/>
            </a:prstGeom>
            <a:grpFill/>
            <a:sp3d/>
          </p:spPr>
          <p:style>
            <a:lnRef idx="0">
              <a:scrgbClr r="0" g="0" b="0"/>
            </a:lnRef>
            <a:fillRef idx="0">
              <a:scrgbClr r="0" g="0" b="0"/>
            </a:fillRef>
            <a:effectRef idx="0">
              <a:scrgbClr r="0" g="0" b="0"/>
            </a:effectRef>
            <a:fontRef idx="minor">
              <a:schemeClr val="dk1"/>
            </a:fontRef>
          </p:style>
          <p:txBody>
            <a:bodyPr lIns="21590" tIns="21590" rIns="21590" bIns="21590" spcCol="1270" anchor="ctr"/>
            <a:lstStyle/>
            <a:p>
              <a:pPr algn="ctr" defTabSz="755650" fontAlgn="auto">
                <a:lnSpc>
                  <a:spcPct val="90000"/>
                </a:lnSpc>
                <a:spcBef>
                  <a:spcPts val="0"/>
                </a:spcBef>
                <a:spcAft>
                  <a:spcPct val="35000"/>
                </a:spcAft>
                <a:defRPr/>
              </a:pPr>
              <a:r>
                <a:rPr lang="en-US" sz="1600" b="1" dirty="0" smtClean="0">
                  <a:solidFill>
                    <a:schemeClr val="tx1"/>
                  </a:solidFill>
                  <a:cs typeface="Arial" pitchFamily="34" charset="0"/>
                </a:rPr>
                <a:t>Insurance Company</a:t>
              </a:r>
              <a:endParaRPr lang="en-US" sz="1600" b="1" dirty="0">
                <a:solidFill>
                  <a:schemeClr val="tx1"/>
                </a:solidFill>
                <a:cs typeface="Arial" pitchFamily="34" charset="0"/>
              </a:endParaRPr>
            </a:p>
          </p:txBody>
        </p:sp>
      </p:grpSp>
      <p:grpSp>
        <p:nvGrpSpPr>
          <p:cNvPr id="3" name="Group 12"/>
          <p:cNvGrpSpPr/>
          <p:nvPr/>
        </p:nvGrpSpPr>
        <p:grpSpPr>
          <a:xfrm>
            <a:off x="2839527" y="1180848"/>
            <a:ext cx="2244790" cy="2177581"/>
            <a:chOff x="2027839" y="372902"/>
            <a:chExt cx="2244790" cy="2244790"/>
          </a:xfrm>
          <a:solidFill>
            <a:srgbClr val="00B050"/>
          </a:solidFill>
          <a:scene3d>
            <a:camera prst="perspectiveLeft" zoom="91000"/>
            <a:lightRig rig="threePt" dir="t">
              <a:rot lat="0" lon="0" rev="20640000"/>
            </a:lightRig>
          </a:scene3d>
        </p:grpSpPr>
        <p:sp>
          <p:nvSpPr>
            <p:cNvPr id="12" name=" 7"/>
            <p:cNvSpPr/>
            <p:nvPr/>
          </p:nvSpPr>
          <p:spPr>
            <a:xfrm rot="20700000">
              <a:off x="2027839" y="372902"/>
              <a:ext cx="2244790" cy="2244790"/>
            </a:xfrm>
            <a:prstGeom prst="gear6">
              <a:avLst/>
            </a:prstGeom>
            <a:grpFill/>
            <a:sp3d extrusionH="50600" prstMaterial="metal">
              <a:bevelT w="101600" h="80600" prst="relaxedInset"/>
              <a:bevelB w="80600" h="80600" prst="relaxedInset"/>
            </a:sp3d>
          </p:spPr>
          <p:style>
            <a:lnRef idx="0">
              <a:schemeClr val="lt1">
                <a:hueOff val="0"/>
                <a:satOff val="0"/>
                <a:lumOff val="0"/>
                <a:alphaOff val="0"/>
              </a:schemeClr>
            </a:lnRef>
            <a:fillRef idx="1">
              <a:schemeClr val="accent5">
                <a:hueOff val="-10237514"/>
                <a:satOff val="-74907"/>
                <a:lumOff val="-22745"/>
                <a:alphaOff val="0"/>
              </a:schemeClr>
            </a:fillRef>
            <a:effectRef idx="1">
              <a:schemeClr val="accent5">
                <a:hueOff val="-10237514"/>
                <a:satOff val="-74907"/>
                <a:lumOff val="-22745"/>
                <a:alphaOff val="0"/>
              </a:schemeClr>
            </a:effectRef>
            <a:fontRef idx="minor">
              <a:schemeClr val="dk1"/>
            </a:fontRef>
          </p:style>
        </p:sp>
        <p:sp>
          <p:nvSpPr>
            <p:cNvPr id="13" name=" 8"/>
            <p:cNvSpPr/>
            <p:nvPr/>
          </p:nvSpPr>
          <p:spPr>
            <a:xfrm>
              <a:off x="2574389" y="865250"/>
              <a:ext cx="1260094" cy="1260094"/>
            </a:xfrm>
            <a:prstGeom prst="rect">
              <a:avLst/>
            </a:prstGeom>
            <a:grpFill/>
            <a:sp3d/>
          </p:spPr>
          <p:style>
            <a:lnRef idx="0">
              <a:scrgbClr r="0" g="0" b="0"/>
            </a:lnRef>
            <a:fillRef idx="0">
              <a:scrgbClr r="0" g="0" b="0"/>
            </a:fillRef>
            <a:effectRef idx="0">
              <a:scrgbClr r="0" g="0" b="0"/>
            </a:effectRef>
            <a:fontRef idx="minor">
              <a:schemeClr val="dk1"/>
            </a:fontRef>
          </p:style>
          <p:txBody>
            <a:bodyPr lIns="21590" tIns="21590" rIns="21590" bIns="21590" spcCol="1270" anchor="ctr"/>
            <a:lstStyle/>
            <a:p>
              <a:pPr algn="ctr" defTabSz="755650" fontAlgn="auto">
                <a:lnSpc>
                  <a:spcPct val="90000"/>
                </a:lnSpc>
                <a:spcBef>
                  <a:spcPts val="0"/>
                </a:spcBef>
                <a:spcAft>
                  <a:spcPct val="35000"/>
                </a:spcAft>
                <a:defRPr/>
              </a:pPr>
              <a:r>
                <a:rPr lang="en-US" sz="1600" b="1" dirty="0" smtClean="0">
                  <a:solidFill>
                    <a:schemeClr val="bg1"/>
                  </a:solidFill>
                </a:rPr>
                <a:t>Health care Trust</a:t>
              </a:r>
              <a:endParaRPr lang="en-US" sz="1600" b="1" dirty="0">
                <a:solidFill>
                  <a:schemeClr val="bg1"/>
                </a:solidFill>
              </a:endParaRPr>
            </a:p>
          </p:txBody>
        </p:sp>
      </p:grpSp>
      <p:sp>
        <p:nvSpPr>
          <p:cNvPr id="15" name="Left Arrow 14"/>
          <p:cNvSpPr/>
          <p:nvPr/>
        </p:nvSpPr>
        <p:spPr bwMode="auto">
          <a:xfrm>
            <a:off x="6576325" y="1074845"/>
            <a:ext cx="2387599" cy="1435100"/>
          </a:xfrm>
          <a:prstGeom prst="leftArrow">
            <a:avLst>
              <a:gd name="adj1" fmla="val 70000"/>
              <a:gd name="adj2" fmla="val 50000"/>
            </a:avLst>
          </a:prstGeom>
          <a:solidFill>
            <a:srgbClr val="54B8ED"/>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oftRound"/>
          </a:sp3d>
        </p:spPr>
        <p:txBody>
          <a:bodyPr wrap="none" anchor="ctr"/>
          <a:lstStyle/>
          <a:p>
            <a:pPr algn="ctr" fontAlgn="auto">
              <a:spcBef>
                <a:spcPts val="0"/>
              </a:spcBef>
              <a:spcAft>
                <a:spcPts val="0"/>
              </a:spcAft>
              <a:defRPr/>
            </a:pPr>
            <a:r>
              <a:rPr lang="en-US" sz="2000" b="1" dirty="0">
                <a:effectLst>
                  <a:outerShdw blurRad="38100" dist="38100" dir="2700000" algn="tl">
                    <a:srgbClr val="000000">
                      <a:alpha val="43137"/>
                    </a:srgbClr>
                  </a:outerShdw>
                </a:effectLst>
                <a:latin typeface="+mn-lt"/>
              </a:rPr>
              <a:t>GOVERNMENT </a:t>
            </a:r>
          </a:p>
          <a:p>
            <a:pPr algn="ctr" fontAlgn="auto">
              <a:spcBef>
                <a:spcPts val="0"/>
              </a:spcBef>
              <a:spcAft>
                <a:spcPts val="0"/>
              </a:spcAft>
              <a:defRPr/>
            </a:pPr>
            <a:r>
              <a:rPr lang="en-US" sz="2000" b="1" dirty="0">
                <a:effectLst>
                  <a:outerShdw blurRad="38100" dist="38100" dir="2700000" algn="tl">
                    <a:srgbClr val="000000">
                      <a:alpha val="43137"/>
                    </a:srgbClr>
                  </a:outerShdw>
                </a:effectLst>
                <a:latin typeface="+mn-lt"/>
              </a:rPr>
              <a:t>FUNDING</a:t>
            </a:r>
          </a:p>
        </p:txBody>
      </p:sp>
      <p:grpSp>
        <p:nvGrpSpPr>
          <p:cNvPr id="4" name="Group 10"/>
          <p:cNvGrpSpPr/>
          <p:nvPr/>
        </p:nvGrpSpPr>
        <p:grpSpPr>
          <a:xfrm>
            <a:off x="2147455" y="2724729"/>
            <a:ext cx="1995054" cy="1884218"/>
            <a:chOff x="2577465" y="2698114"/>
            <a:chExt cx="3150235" cy="3150235"/>
          </a:xfrm>
          <a:solidFill>
            <a:srgbClr val="C2A914"/>
          </a:solidFill>
          <a:scene3d>
            <a:camera prst="perspectiveLeft" zoom="91000"/>
            <a:lightRig rig="threePt" dir="t">
              <a:rot lat="0" lon="0" rev="20640000"/>
            </a:lightRig>
          </a:scene3d>
        </p:grpSpPr>
        <p:sp>
          <p:nvSpPr>
            <p:cNvPr id="18" name=" 3"/>
            <p:cNvSpPr/>
            <p:nvPr/>
          </p:nvSpPr>
          <p:spPr>
            <a:xfrm>
              <a:off x="2577465" y="2698114"/>
              <a:ext cx="3150235" cy="3150235"/>
            </a:xfrm>
            <a:prstGeom prst="gear9">
              <a:avLst/>
            </a:prstGeom>
            <a:grpFill/>
            <a:sp3d extrusionH="50600" prstMaterial="metal">
              <a:bevelT w="101600" h="80600" prst="relaxedInset"/>
              <a:bevelB w="80600" h="80600" prst="relaxedInset"/>
            </a:sp3d>
          </p:spPr>
          <p:style>
            <a:lnRef idx="0">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19" name=" 4"/>
            <p:cNvSpPr/>
            <p:nvPr/>
          </p:nvSpPr>
          <p:spPr>
            <a:xfrm>
              <a:off x="3210800" y="3436044"/>
              <a:ext cx="1883565" cy="1619283"/>
            </a:xfrm>
            <a:prstGeom prst="rect">
              <a:avLst/>
            </a:prstGeom>
            <a:grpFill/>
            <a:sp3d/>
          </p:spPr>
          <p:style>
            <a:lnRef idx="0">
              <a:scrgbClr r="0" g="0" b="0"/>
            </a:lnRef>
            <a:fillRef idx="0">
              <a:scrgbClr r="0" g="0" b="0"/>
            </a:fillRef>
            <a:effectRef idx="0">
              <a:scrgbClr r="0" g="0" b="0"/>
            </a:effectRef>
            <a:fontRef idx="minor">
              <a:schemeClr val="dk1"/>
            </a:fontRef>
          </p:style>
          <p:txBody>
            <a:bodyPr lIns="21590" tIns="21590" rIns="21590" bIns="21590" spcCol="1270" anchor="ctr"/>
            <a:lstStyle/>
            <a:p>
              <a:pPr algn="ctr" defTabSz="755650" fontAlgn="auto">
                <a:lnSpc>
                  <a:spcPct val="90000"/>
                </a:lnSpc>
                <a:spcBef>
                  <a:spcPts val="0"/>
                </a:spcBef>
                <a:spcAft>
                  <a:spcPct val="35000"/>
                </a:spcAft>
                <a:defRPr/>
              </a:pPr>
              <a:r>
                <a:rPr lang="en-US" sz="1600" b="1" dirty="0" smtClean="0">
                  <a:solidFill>
                    <a:schemeClr val="bg1"/>
                  </a:solidFill>
                </a:rPr>
                <a:t>Quality Health Care For BPL Families</a:t>
              </a:r>
              <a:endParaRPr lang="en-US" sz="1600" b="1" dirty="0">
                <a:solidFill>
                  <a:schemeClr val="bg1"/>
                </a:solidFill>
              </a:endParaRPr>
            </a:p>
          </p:txBody>
        </p:sp>
      </p:grpSp>
      <p:grpSp>
        <p:nvGrpSpPr>
          <p:cNvPr id="23" name="Group 11"/>
          <p:cNvGrpSpPr/>
          <p:nvPr/>
        </p:nvGrpSpPr>
        <p:grpSpPr>
          <a:xfrm>
            <a:off x="1200346" y="3958022"/>
            <a:ext cx="2291080" cy="2049736"/>
            <a:chOff x="884300" y="1813813"/>
            <a:chExt cx="2291080" cy="2291080"/>
          </a:xfrm>
          <a:solidFill>
            <a:schemeClr val="accent2">
              <a:lumMod val="40000"/>
              <a:lumOff val="60000"/>
            </a:schemeClr>
          </a:solidFill>
          <a:scene3d>
            <a:camera prst="perspectiveLeft" zoom="91000"/>
            <a:lightRig rig="threePt" dir="t">
              <a:rot lat="0" lon="0" rev="20640000"/>
            </a:lightRig>
          </a:scene3d>
        </p:grpSpPr>
        <p:sp>
          <p:nvSpPr>
            <p:cNvPr id="24" name=" 5"/>
            <p:cNvSpPr/>
            <p:nvPr/>
          </p:nvSpPr>
          <p:spPr>
            <a:xfrm>
              <a:off x="884300" y="1813813"/>
              <a:ext cx="2291080" cy="2291080"/>
            </a:xfrm>
            <a:prstGeom prst="gear6">
              <a:avLst/>
            </a:prstGeom>
            <a:grpFill/>
            <a:sp3d extrusionH="50600" prstMaterial="metal">
              <a:bevelT w="101600" h="80600" prst="relaxedInset"/>
              <a:bevelB w="80600" h="80600" prst="relaxedInset"/>
            </a:sp3d>
          </p:spPr>
          <p:style>
            <a:lnRef idx="0">
              <a:schemeClr val="lt1">
                <a:hueOff val="0"/>
                <a:satOff val="0"/>
                <a:lumOff val="0"/>
                <a:alphaOff val="0"/>
              </a:schemeClr>
            </a:lnRef>
            <a:fillRef idx="1">
              <a:schemeClr val="accent5">
                <a:hueOff val="-5118757"/>
                <a:satOff val="-37453"/>
                <a:lumOff val="-11373"/>
                <a:alphaOff val="0"/>
              </a:schemeClr>
            </a:fillRef>
            <a:effectRef idx="1">
              <a:schemeClr val="accent5">
                <a:hueOff val="-5118757"/>
                <a:satOff val="-37453"/>
                <a:lumOff val="-11373"/>
                <a:alphaOff val="0"/>
              </a:schemeClr>
            </a:effectRef>
            <a:fontRef idx="minor">
              <a:schemeClr val="dk1"/>
            </a:fontRef>
          </p:style>
        </p:sp>
        <p:sp>
          <p:nvSpPr>
            <p:cNvPr id="25" name=" 6"/>
            <p:cNvSpPr/>
            <p:nvPr/>
          </p:nvSpPr>
          <p:spPr>
            <a:xfrm>
              <a:off x="1523090" y="2383483"/>
              <a:ext cx="1137510" cy="1130532"/>
            </a:xfrm>
            <a:prstGeom prst="rect">
              <a:avLst/>
            </a:prstGeom>
            <a:grpFill/>
            <a:sp3d/>
          </p:spPr>
          <p:style>
            <a:lnRef idx="0">
              <a:scrgbClr r="0" g="0" b="0"/>
            </a:lnRef>
            <a:fillRef idx="0">
              <a:scrgbClr r="0" g="0" b="0"/>
            </a:fillRef>
            <a:effectRef idx="0">
              <a:scrgbClr r="0" g="0" b="0"/>
            </a:effectRef>
            <a:fontRef idx="minor">
              <a:schemeClr val="dk1"/>
            </a:fontRef>
          </p:style>
          <p:txBody>
            <a:bodyPr lIns="21590" tIns="21590" rIns="21590" bIns="21590" spcCol="1270" anchor="ctr"/>
            <a:lstStyle/>
            <a:p>
              <a:pPr algn="ctr" defTabSz="755650" fontAlgn="auto">
                <a:lnSpc>
                  <a:spcPct val="90000"/>
                </a:lnSpc>
                <a:spcBef>
                  <a:spcPts val="0"/>
                </a:spcBef>
                <a:spcAft>
                  <a:spcPct val="35000"/>
                </a:spcAft>
                <a:defRPr/>
              </a:pPr>
              <a:r>
                <a:rPr lang="en-US" sz="1600" b="1" dirty="0" smtClean="0">
                  <a:solidFill>
                    <a:schemeClr val="tx1"/>
                  </a:solidFill>
                  <a:cs typeface="Arial" pitchFamily="34" charset="0"/>
                </a:rPr>
                <a:t>ICT Solution</a:t>
              </a:r>
              <a:endParaRPr lang="en-US" sz="1600" b="1" dirty="0">
                <a:solidFill>
                  <a:schemeClr val="tx1"/>
                </a:solidFill>
                <a:cs typeface="Arial" pitchFamily="34" charset="0"/>
              </a:endParaRPr>
            </a:p>
          </p:txBody>
        </p:sp>
      </p:grpSp>
      <p:grpSp>
        <p:nvGrpSpPr>
          <p:cNvPr id="26" name="Group 11"/>
          <p:cNvGrpSpPr/>
          <p:nvPr/>
        </p:nvGrpSpPr>
        <p:grpSpPr>
          <a:xfrm>
            <a:off x="3563786" y="2548267"/>
            <a:ext cx="2291080" cy="2049736"/>
            <a:chOff x="884300" y="1813813"/>
            <a:chExt cx="2291080" cy="2291080"/>
          </a:xfrm>
          <a:solidFill>
            <a:schemeClr val="bg1">
              <a:lumMod val="50000"/>
            </a:schemeClr>
          </a:solidFill>
          <a:scene3d>
            <a:camera prst="perspectiveLeft" zoom="91000"/>
            <a:lightRig rig="threePt" dir="t">
              <a:rot lat="0" lon="0" rev="20640000"/>
            </a:lightRig>
          </a:scene3d>
        </p:grpSpPr>
        <p:sp>
          <p:nvSpPr>
            <p:cNvPr id="27" name=" 5"/>
            <p:cNvSpPr/>
            <p:nvPr/>
          </p:nvSpPr>
          <p:spPr>
            <a:xfrm>
              <a:off x="884300" y="1813813"/>
              <a:ext cx="2291080" cy="2291080"/>
            </a:xfrm>
            <a:prstGeom prst="gear6">
              <a:avLst/>
            </a:prstGeom>
            <a:grpFill/>
            <a:ln>
              <a:solidFill>
                <a:srgbClr val="545454"/>
              </a:solidFill>
            </a:ln>
            <a:sp3d extrusionH="50600" prstMaterial="metal">
              <a:bevelT w="101600" h="80600" prst="relaxedInset"/>
              <a:bevelB w="80600" h="80600" prst="relaxedInset"/>
            </a:sp3d>
          </p:spPr>
          <p:style>
            <a:lnRef idx="0">
              <a:schemeClr val="lt1">
                <a:hueOff val="0"/>
                <a:satOff val="0"/>
                <a:lumOff val="0"/>
                <a:alphaOff val="0"/>
              </a:schemeClr>
            </a:lnRef>
            <a:fillRef idx="1">
              <a:schemeClr val="accent5">
                <a:hueOff val="-5118757"/>
                <a:satOff val="-37453"/>
                <a:lumOff val="-11373"/>
                <a:alphaOff val="0"/>
              </a:schemeClr>
            </a:fillRef>
            <a:effectRef idx="1">
              <a:schemeClr val="accent5">
                <a:hueOff val="-5118757"/>
                <a:satOff val="-37453"/>
                <a:lumOff val="-11373"/>
                <a:alphaOff val="0"/>
              </a:schemeClr>
            </a:effectRef>
            <a:fontRef idx="minor">
              <a:schemeClr val="dk1"/>
            </a:fontRef>
          </p:style>
        </p:sp>
        <p:sp>
          <p:nvSpPr>
            <p:cNvPr id="28" name=" 6"/>
            <p:cNvSpPr/>
            <p:nvPr/>
          </p:nvSpPr>
          <p:spPr>
            <a:xfrm>
              <a:off x="1523090" y="2383483"/>
              <a:ext cx="1137510" cy="1130532"/>
            </a:xfrm>
            <a:prstGeom prst="rect">
              <a:avLst/>
            </a:prstGeom>
            <a:grpFill/>
            <a:ln>
              <a:noFill/>
            </a:ln>
            <a:sp3d/>
          </p:spPr>
          <p:style>
            <a:lnRef idx="0">
              <a:scrgbClr r="0" g="0" b="0"/>
            </a:lnRef>
            <a:fillRef idx="0">
              <a:scrgbClr r="0" g="0" b="0"/>
            </a:fillRef>
            <a:effectRef idx="0">
              <a:scrgbClr r="0" g="0" b="0"/>
            </a:effectRef>
            <a:fontRef idx="minor">
              <a:schemeClr val="dk1"/>
            </a:fontRef>
          </p:style>
          <p:txBody>
            <a:bodyPr lIns="21590" tIns="21590" rIns="21590" bIns="21590" spcCol="1270" anchor="ctr"/>
            <a:lstStyle/>
            <a:p>
              <a:pPr algn="ctr" defTabSz="755650" fontAlgn="auto">
                <a:lnSpc>
                  <a:spcPct val="90000"/>
                </a:lnSpc>
                <a:spcBef>
                  <a:spcPts val="0"/>
                </a:spcBef>
                <a:spcAft>
                  <a:spcPct val="35000"/>
                </a:spcAft>
                <a:defRPr/>
              </a:pPr>
              <a:r>
                <a:rPr lang="en-US" sz="1600" b="1" dirty="0" smtClean="0">
                  <a:solidFill>
                    <a:schemeClr val="bg1"/>
                  </a:solidFill>
                  <a:cs typeface="Arial" pitchFamily="34" charset="0"/>
                </a:rPr>
                <a:t>Network hospitals</a:t>
              </a:r>
              <a:endParaRPr lang="en-US" sz="1600" b="1" dirty="0">
                <a:solidFill>
                  <a:schemeClr val="bg1"/>
                </a:solidFill>
                <a:cs typeface="Arial" pitchFamily="34" charset="0"/>
              </a:endParaRPr>
            </a:p>
          </p:txBody>
        </p:sp>
      </p:grpSp>
      <p:grpSp>
        <p:nvGrpSpPr>
          <p:cNvPr id="29" name="Group 11"/>
          <p:cNvGrpSpPr/>
          <p:nvPr/>
        </p:nvGrpSpPr>
        <p:grpSpPr>
          <a:xfrm>
            <a:off x="2905349" y="3965601"/>
            <a:ext cx="2291080" cy="2049736"/>
            <a:chOff x="623048" y="1830036"/>
            <a:chExt cx="2291080" cy="2291080"/>
          </a:xfrm>
          <a:solidFill>
            <a:srgbClr val="FBB034"/>
          </a:solidFill>
          <a:scene3d>
            <a:camera prst="perspectiveLeft" zoom="91000"/>
            <a:lightRig rig="threePt" dir="t">
              <a:rot lat="0" lon="0" rev="20640000"/>
            </a:lightRig>
          </a:scene3d>
        </p:grpSpPr>
        <p:sp>
          <p:nvSpPr>
            <p:cNvPr id="30" name=" 5"/>
            <p:cNvSpPr/>
            <p:nvPr/>
          </p:nvSpPr>
          <p:spPr>
            <a:xfrm>
              <a:off x="623048" y="1830036"/>
              <a:ext cx="2291080" cy="2291080"/>
            </a:xfrm>
            <a:prstGeom prst="gear6">
              <a:avLst/>
            </a:prstGeom>
            <a:grpFill/>
            <a:sp3d extrusionH="50600" prstMaterial="metal">
              <a:bevelT w="101600" h="80600" prst="relaxedInset"/>
              <a:bevelB w="80600" h="80600" prst="relaxedInset"/>
            </a:sp3d>
          </p:spPr>
          <p:style>
            <a:lnRef idx="0">
              <a:schemeClr val="lt1">
                <a:hueOff val="0"/>
                <a:satOff val="0"/>
                <a:lumOff val="0"/>
                <a:alphaOff val="0"/>
              </a:schemeClr>
            </a:lnRef>
            <a:fillRef idx="1">
              <a:schemeClr val="accent5">
                <a:hueOff val="-5118757"/>
                <a:satOff val="-37453"/>
                <a:lumOff val="-11373"/>
                <a:alphaOff val="0"/>
              </a:schemeClr>
            </a:fillRef>
            <a:effectRef idx="1">
              <a:schemeClr val="accent5">
                <a:hueOff val="-5118757"/>
                <a:satOff val="-37453"/>
                <a:lumOff val="-11373"/>
                <a:alphaOff val="0"/>
              </a:schemeClr>
            </a:effectRef>
            <a:fontRef idx="minor">
              <a:schemeClr val="dk1"/>
            </a:fontRef>
          </p:style>
        </p:sp>
        <p:sp>
          <p:nvSpPr>
            <p:cNvPr id="31" name=" 6"/>
            <p:cNvSpPr/>
            <p:nvPr/>
          </p:nvSpPr>
          <p:spPr>
            <a:xfrm>
              <a:off x="1173468" y="2383482"/>
              <a:ext cx="1137510" cy="1130532"/>
            </a:xfrm>
            <a:prstGeom prst="rect">
              <a:avLst/>
            </a:prstGeom>
            <a:grpFill/>
            <a:sp3d/>
          </p:spPr>
          <p:style>
            <a:lnRef idx="0">
              <a:scrgbClr r="0" g="0" b="0"/>
            </a:lnRef>
            <a:fillRef idx="0">
              <a:scrgbClr r="0" g="0" b="0"/>
            </a:fillRef>
            <a:effectRef idx="0">
              <a:scrgbClr r="0" g="0" b="0"/>
            </a:effectRef>
            <a:fontRef idx="minor">
              <a:schemeClr val="dk1"/>
            </a:fontRef>
          </p:style>
          <p:txBody>
            <a:bodyPr lIns="21590" tIns="21590" rIns="21590" bIns="21590" spcCol="1270" anchor="ctr"/>
            <a:lstStyle/>
            <a:p>
              <a:pPr algn="ctr" defTabSz="755650" fontAlgn="auto">
                <a:lnSpc>
                  <a:spcPct val="90000"/>
                </a:lnSpc>
                <a:spcBef>
                  <a:spcPts val="0"/>
                </a:spcBef>
                <a:spcAft>
                  <a:spcPct val="35000"/>
                </a:spcAft>
                <a:defRPr/>
              </a:pPr>
              <a:r>
                <a:rPr lang="en-US" sz="1600" b="1" dirty="0" smtClean="0">
                  <a:solidFill>
                    <a:schemeClr val="bg1"/>
                  </a:solidFill>
                  <a:cs typeface="Arial" pitchFamily="34" charset="0"/>
                </a:rPr>
                <a:t>Banks</a:t>
              </a:r>
              <a:endParaRPr lang="en-US" sz="1600" b="1" dirty="0">
                <a:solidFill>
                  <a:schemeClr val="bg1"/>
                </a:solidFill>
                <a:cs typeface="Arial" pitchFamily="34" charset="0"/>
              </a:endParaRPr>
            </a:p>
          </p:txBody>
        </p:sp>
      </p:grpSp>
      <p:grpSp>
        <p:nvGrpSpPr>
          <p:cNvPr id="35" name="Group 11"/>
          <p:cNvGrpSpPr/>
          <p:nvPr/>
        </p:nvGrpSpPr>
        <p:grpSpPr>
          <a:xfrm>
            <a:off x="1321687" y="1148228"/>
            <a:ext cx="2291080" cy="2049736"/>
            <a:chOff x="884300" y="1813813"/>
            <a:chExt cx="2291080" cy="2291080"/>
          </a:xfrm>
          <a:solidFill>
            <a:schemeClr val="accent1"/>
          </a:solidFill>
          <a:scene3d>
            <a:camera prst="perspectiveLeft" zoom="91000"/>
            <a:lightRig rig="threePt" dir="t">
              <a:rot lat="0" lon="0" rev="20640000"/>
            </a:lightRig>
          </a:scene3d>
        </p:grpSpPr>
        <p:sp>
          <p:nvSpPr>
            <p:cNvPr id="36" name=" 5"/>
            <p:cNvSpPr/>
            <p:nvPr/>
          </p:nvSpPr>
          <p:spPr>
            <a:xfrm>
              <a:off x="884300" y="1813813"/>
              <a:ext cx="2291080" cy="2291080"/>
            </a:xfrm>
            <a:prstGeom prst="gear6">
              <a:avLst/>
            </a:prstGeom>
            <a:grpFill/>
            <a:sp3d extrusionH="50600" prstMaterial="metal">
              <a:bevelT w="101600" h="80600" prst="relaxedInset"/>
              <a:bevelB w="80600" h="80600" prst="relaxedInset"/>
            </a:sp3d>
          </p:spPr>
          <p:style>
            <a:lnRef idx="0">
              <a:schemeClr val="lt1">
                <a:hueOff val="0"/>
                <a:satOff val="0"/>
                <a:lumOff val="0"/>
                <a:alphaOff val="0"/>
              </a:schemeClr>
            </a:lnRef>
            <a:fillRef idx="1">
              <a:schemeClr val="accent5">
                <a:hueOff val="-5118757"/>
                <a:satOff val="-37453"/>
                <a:lumOff val="-11373"/>
                <a:alphaOff val="0"/>
              </a:schemeClr>
            </a:fillRef>
            <a:effectRef idx="1">
              <a:schemeClr val="accent5">
                <a:hueOff val="-5118757"/>
                <a:satOff val="-37453"/>
                <a:lumOff val="-11373"/>
                <a:alphaOff val="0"/>
              </a:schemeClr>
            </a:effectRef>
            <a:fontRef idx="minor">
              <a:schemeClr val="dk1"/>
            </a:fontRef>
          </p:style>
        </p:sp>
        <p:sp>
          <p:nvSpPr>
            <p:cNvPr id="37" name=" 6"/>
            <p:cNvSpPr/>
            <p:nvPr/>
          </p:nvSpPr>
          <p:spPr>
            <a:xfrm>
              <a:off x="1523090" y="2383483"/>
              <a:ext cx="1137510" cy="1130532"/>
            </a:xfrm>
            <a:prstGeom prst="rect">
              <a:avLst/>
            </a:prstGeom>
            <a:grpFill/>
            <a:sp3d/>
          </p:spPr>
          <p:style>
            <a:lnRef idx="0">
              <a:scrgbClr r="0" g="0" b="0"/>
            </a:lnRef>
            <a:fillRef idx="0">
              <a:scrgbClr r="0" g="0" b="0"/>
            </a:fillRef>
            <a:effectRef idx="0">
              <a:scrgbClr r="0" g="0" b="0"/>
            </a:effectRef>
            <a:fontRef idx="minor">
              <a:schemeClr val="dk1"/>
            </a:fontRef>
          </p:style>
          <p:txBody>
            <a:bodyPr lIns="21590" tIns="21590" rIns="21590" bIns="21590" spcCol="1270" anchor="ctr"/>
            <a:lstStyle/>
            <a:p>
              <a:pPr algn="ctr" defTabSz="755650" fontAlgn="auto">
                <a:lnSpc>
                  <a:spcPct val="90000"/>
                </a:lnSpc>
                <a:spcBef>
                  <a:spcPts val="0"/>
                </a:spcBef>
                <a:spcAft>
                  <a:spcPct val="35000"/>
                </a:spcAft>
                <a:defRPr/>
              </a:pPr>
              <a:r>
                <a:rPr lang="en-US" sz="1600" b="1" dirty="0" smtClean="0">
                  <a:solidFill>
                    <a:schemeClr val="tx1"/>
                  </a:solidFill>
                  <a:cs typeface="Arial" pitchFamily="34" charset="0"/>
                </a:rPr>
                <a:t>District Admin</a:t>
              </a:r>
              <a:endParaRPr lang="en-US" sz="1600" b="1" dirty="0">
                <a:solidFill>
                  <a:schemeClr val="tx1"/>
                </a:solidFill>
                <a:cs typeface="Arial" pitchFamily="34" charset="0"/>
              </a:endParaRPr>
            </a:p>
          </p:txBody>
        </p:sp>
      </p:grpSp>
      <p:pic>
        <p:nvPicPr>
          <p:cNvPr id="38" name="Picture 37" descr="logo1.gif"/>
          <p:cNvPicPr>
            <a:picLocks noChangeAspect="1"/>
          </p:cNvPicPr>
          <p:nvPr/>
        </p:nvPicPr>
        <p:blipFill>
          <a:blip r:embed="rId2" cstate="print"/>
          <a:stretch>
            <a:fillRect/>
          </a:stretch>
        </p:blipFill>
        <p:spPr>
          <a:xfrm>
            <a:off x="8362390" y="40341"/>
            <a:ext cx="714375" cy="771525"/>
          </a:xfrm>
          <a:prstGeom prst="rect">
            <a:avLst/>
          </a:prstGeom>
        </p:spPr>
      </p:pic>
      <p:graphicFrame>
        <p:nvGraphicFramePr>
          <p:cNvPr id="39" name="Diagram 38"/>
          <p:cNvGraphicFramePr/>
          <p:nvPr/>
        </p:nvGraphicFramePr>
        <p:xfrm>
          <a:off x="6286500" y="3771900"/>
          <a:ext cx="2628900" cy="2857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7135 0.00208 L -0.15816 -0.00439 " pathEditMode="relative" rAng="0" ptsTypes="AA">
                                      <p:cBhvr>
                                        <p:cTn id="6" dur="2000" fill="hold"/>
                                        <p:tgtEl>
                                          <p:spTgt spid="15"/>
                                        </p:tgtEl>
                                        <p:attrNameLst>
                                          <p:attrName>ppt_x</p:attrName>
                                          <p:attrName>ppt_y</p:attrName>
                                        </p:attrNameLst>
                                      </p:cBhvr>
                                      <p:rCtr x="-115" y="-3"/>
                                    </p:animMotion>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3"/>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2"/>
                                        </p:tgtEl>
                                        <p:attrNameLst>
                                          <p:attrName>r</p:attrName>
                                        </p:attrNameLst>
                                      </p:cBhvr>
                                    </p:animRot>
                                  </p:childTnLst>
                                </p:cTn>
                              </p:par>
                              <p:par>
                                <p:cTn id="13" presetID="8" presetClass="emph" presetSubtype="0" fill="hold" nodeType="withEffect">
                                  <p:stCondLst>
                                    <p:cond delay="0"/>
                                  </p:stCondLst>
                                  <p:childTnLst>
                                    <p:animRot by="21600000">
                                      <p:cBhvr>
                                        <p:cTn id="14" dur="2000" fill="hold"/>
                                        <p:tgtEl>
                                          <p:spTgt spid="23"/>
                                        </p:tgtEl>
                                        <p:attrNameLst>
                                          <p:attrName>r</p:attrName>
                                        </p:attrNameLst>
                                      </p:cBhvr>
                                    </p:animRot>
                                  </p:childTnLst>
                                </p:cTn>
                              </p:par>
                              <p:par>
                                <p:cTn id="15" presetID="8" presetClass="emph" presetSubtype="0" fill="hold" nodeType="withEffect">
                                  <p:stCondLst>
                                    <p:cond delay="0"/>
                                  </p:stCondLst>
                                  <p:childTnLst>
                                    <p:animRot by="21600000">
                                      <p:cBhvr>
                                        <p:cTn id="16" dur="2000" fill="hold"/>
                                        <p:tgtEl>
                                          <p:spTgt spid="26"/>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29"/>
                                        </p:tgtEl>
                                        <p:attrNameLst>
                                          <p:attrName>r</p:attrName>
                                        </p:attrNameLst>
                                      </p:cBhvr>
                                    </p:animRot>
                                  </p:childTnLst>
                                </p:cTn>
                              </p:par>
                              <p:par>
                                <p:cTn id="19" presetID="8" presetClass="emph" presetSubtype="0" fill="hold" nodeType="withEffect">
                                  <p:stCondLst>
                                    <p:cond delay="0"/>
                                  </p:stCondLst>
                                  <p:childTnLst>
                                    <p:animRot by="21600000">
                                      <p:cBhvr>
                                        <p:cTn id="20" dur="2000" fill="hold"/>
                                        <p:tgtEl>
                                          <p:spTgt spid="35"/>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500" fill="hold"/>
                                        <p:tgtEl>
                                          <p:spTgt spid="39"/>
                                        </p:tgtEl>
                                        <p:attrNameLst>
                                          <p:attrName>ppt_x</p:attrName>
                                        </p:attrNameLst>
                                      </p:cBhvr>
                                      <p:tavLst>
                                        <p:tav tm="0">
                                          <p:val>
                                            <p:strVal val="0-#ppt_w/2"/>
                                          </p:val>
                                        </p:tav>
                                        <p:tav tm="100000">
                                          <p:val>
                                            <p:strVal val="#ppt_x"/>
                                          </p:val>
                                        </p:tav>
                                      </p:tavLst>
                                    </p:anim>
                                    <p:anim calcmode="lin" valueType="num">
                                      <p:cBhvr additive="base">
                                        <p:cTn id="26" dur="500" fill="hold"/>
                                        <p:tgtEl>
                                          <p:spTgt spid="3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9"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Andhra-Map-Thumb copy.gif"/>
          <p:cNvPicPr>
            <a:picLocks noChangeAspect="1"/>
          </p:cNvPicPr>
          <p:nvPr/>
        </p:nvPicPr>
        <p:blipFill>
          <a:blip r:embed="rId2" cstate="print"/>
          <a:stretch>
            <a:fillRect/>
          </a:stretch>
        </p:blipFill>
        <p:spPr>
          <a:xfrm>
            <a:off x="0" y="1635779"/>
            <a:ext cx="9098770" cy="3756492"/>
          </a:xfrm>
          <a:prstGeom prst="rect">
            <a:avLst/>
          </a:prstGeom>
        </p:spPr>
      </p:pic>
      <p:sp>
        <p:nvSpPr>
          <p:cNvPr id="3" name="TextBox 2"/>
          <p:cNvSpPr txBox="1">
            <a:spLocks noChangeArrowheads="1"/>
          </p:cNvSpPr>
          <p:nvPr/>
        </p:nvSpPr>
        <p:spPr bwMode="auto">
          <a:xfrm>
            <a:off x="5154613" y="1270000"/>
            <a:ext cx="3810000" cy="1754326"/>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lnSpc>
                <a:spcPct val="150000"/>
              </a:lnSpc>
              <a:buFont typeface="Wingdings" pitchFamily="2" charset="2"/>
              <a:buChar char="ü"/>
              <a:defRPr/>
            </a:pPr>
            <a:r>
              <a:rPr lang="en-US" b="1" dirty="0">
                <a:latin typeface="Arial Narrow" pitchFamily="34" charset="0"/>
              </a:rPr>
              <a:t> All BPL </a:t>
            </a:r>
            <a:r>
              <a:rPr lang="en-US" b="1" dirty="0" smtClean="0">
                <a:latin typeface="Arial Narrow" pitchFamily="34" charset="0"/>
              </a:rPr>
              <a:t>Families – 2.03crore Family</a:t>
            </a:r>
            <a:endParaRPr lang="en-US" b="1" dirty="0">
              <a:latin typeface="Arial Narrow" pitchFamily="34" charset="0"/>
            </a:endParaRPr>
          </a:p>
          <a:p>
            <a:pPr>
              <a:lnSpc>
                <a:spcPct val="150000"/>
              </a:lnSpc>
              <a:buFont typeface="Wingdings" pitchFamily="2" charset="2"/>
              <a:buChar char="ü"/>
              <a:defRPr/>
            </a:pPr>
            <a:r>
              <a:rPr lang="en-US" b="1" dirty="0">
                <a:latin typeface="Arial Narrow" pitchFamily="34" charset="0"/>
              </a:rPr>
              <a:t>Over 1100 Surgeries/Therapies</a:t>
            </a:r>
          </a:p>
          <a:p>
            <a:pPr>
              <a:lnSpc>
                <a:spcPct val="150000"/>
              </a:lnSpc>
              <a:buFont typeface="Wingdings" pitchFamily="2" charset="2"/>
              <a:buChar char="ü"/>
              <a:defRPr/>
            </a:pPr>
            <a:r>
              <a:rPr lang="en-US" b="1" dirty="0">
                <a:latin typeface="Arial Narrow" pitchFamily="34" charset="0"/>
              </a:rPr>
              <a:t> Over 400 Hospitals</a:t>
            </a:r>
          </a:p>
          <a:p>
            <a:pPr>
              <a:lnSpc>
                <a:spcPct val="150000"/>
              </a:lnSpc>
              <a:buFont typeface="Wingdings" pitchFamily="2" charset="2"/>
              <a:buChar char="ü"/>
              <a:defRPr/>
            </a:pPr>
            <a:r>
              <a:rPr lang="en-US" b="1" dirty="0">
                <a:latin typeface="Arial Narrow" pitchFamily="34" charset="0"/>
              </a:rPr>
              <a:t> Up to Rs. 2 Lakh Per Treatment</a:t>
            </a:r>
          </a:p>
        </p:txBody>
      </p:sp>
      <p:sp>
        <p:nvSpPr>
          <p:cNvPr id="34819" name="Rectangle 6"/>
          <p:cNvSpPr>
            <a:spLocks noChangeArrowheads="1"/>
          </p:cNvSpPr>
          <p:nvPr/>
        </p:nvSpPr>
        <p:spPr bwMode="auto">
          <a:xfrm>
            <a:off x="5133975" y="912813"/>
            <a:ext cx="3832225" cy="301625"/>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r>
              <a:rPr lang="en-US" b="1">
                <a:solidFill>
                  <a:schemeClr val="bg1"/>
                </a:solidFill>
                <a:cs typeface="Arial" charset="0"/>
              </a:rPr>
              <a:t>COVERAGE</a:t>
            </a:r>
          </a:p>
        </p:txBody>
      </p:sp>
      <p:sp>
        <p:nvSpPr>
          <p:cNvPr id="5" name="Pentagon 4"/>
          <p:cNvSpPr/>
          <p:nvPr/>
        </p:nvSpPr>
        <p:spPr>
          <a:xfrm>
            <a:off x="0" y="0"/>
            <a:ext cx="4948238" cy="457200"/>
          </a:xfrm>
          <a:prstGeom prst="homePlate">
            <a:avLst/>
          </a:prstGeom>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US" sz="1600" b="1" dirty="0">
                <a:solidFill>
                  <a:schemeClr val="bg1"/>
                </a:solidFill>
                <a:cs typeface="Arial" charset="0"/>
              </a:rPr>
              <a:t>State wide Implementation</a:t>
            </a:r>
            <a:endParaRPr lang="en-US" sz="1600" b="1" dirty="0"/>
          </a:p>
        </p:txBody>
      </p:sp>
      <p:pic>
        <p:nvPicPr>
          <p:cNvPr id="8" name="Picture 7" descr="logo1.gif"/>
          <p:cNvPicPr>
            <a:picLocks noChangeAspect="1"/>
          </p:cNvPicPr>
          <p:nvPr/>
        </p:nvPicPr>
        <p:blipFill>
          <a:blip r:embed="rId3" cstate="print"/>
          <a:stretch>
            <a:fillRect/>
          </a:stretch>
        </p:blipFill>
        <p:spPr>
          <a:xfrm>
            <a:off x="8362390" y="40341"/>
            <a:ext cx="714375" cy="77152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Picture 21" descr="logo1.gif"/>
          <p:cNvPicPr>
            <a:picLocks noChangeAspect="1"/>
          </p:cNvPicPr>
          <p:nvPr/>
        </p:nvPicPr>
        <p:blipFill>
          <a:blip r:embed="rId2" cstate="print"/>
          <a:stretch>
            <a:fillRect/>
          </a:stretch>
        </p:blipFill>
        <p:spPr>
          <a:xfrm>
            <a:off x="8362390" y="40341"/>
            <a:ext cx="714375" cy="771525"/>
          </a:xfrm>
          <a:prstGeom prst="rect">
            <a:avLst/>
          </a:prstGeom>
        </p:spPr>
      </p:pic>
      <p:sp>
        <p:nvSpPr>
          <p:cNvPr id="4" name="Pentagon 3"/>
          <p:cNvSpPr/>
          <p:nvPr/>
        </p:nvSpPr>
        <p:spPr>
          <a:xfrm>
            <a:off x="0" y="0"/>
            <a:ext cx="6858000" cy="500063"/>
          </a:xfrm>
          <a:prstGeom prst="homePlate">
            <a:avLst/>
          </a:prstGeom>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sz="2000" b="1" dirty="0">
                <a:solidFill>
                  <a:schemeClr val="bg1">
                    <a:lumMod val="95000"/>
                  </a:schemeClr>
                </a:solidFill>
                <a:ea typeface="宋体" pitchFamily="2" charset="-122"/>
              </a:rPr>
              <a:t>DISEASE COVERAGE</a:t>
            </a:r>
            <a:endParaRPr lang="en-US" sz="2000" dirty="0">
              <a:solidFill>
                <a:schemeClr val="bg1">
                  <a:lumMod val="95000"/>
                </a:schemeClr>
              </a:solidFill>
            </a:endParaRPr>
          </a:p>
        </p:txBody>
      </p:sp>
      <p:sp>
        <p:nvSpPr>
          <p:cNvPr id="5" name="Rectangle 4"/>
          <p:cNvSpPr/>
          <p:nvPr/>
        </p:nvSpPr>
        <p:spPr>
          <a:xfrm>
            <a:off x="0" y="1357313"/>
            <a:ext cx="3143250" cy="50006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b="1" dirty="0">
                <a:solidFill>
                  <a:schemeClr val="bg1"/>
                </a:solidFill>
              </a:rPr>
              <a:t>CRITERIA OF SELECTION</a:t>
            </a:r>
          </a:p>
        </p:txBody>
      </p:sp>
      <p:sp>
        <p:nvSpPr>
          <p:cNvPr id="6" name="Rectangle 5"/>
          <p:cNvSpPr/>
          <p:nvPr/>
        </p:nvSpPr>
        <p:spPr>
          <a:xfrm>
            <a:off x="0" y="1928813"/>
            <a:ext cx="3143250" cy="485775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chemeClr val="tx1"/>
              </a:solidFill>
            </a:endParaRPr>
          </a:p>
        </p:txBody>
      </p:sp>
      <p:sp>
        <p:nvSpPr>
          <p:cNvPr id="9" name="Rectangle 8"/>
          <p:cNvSpPr/>
          <p:nvPr/>
        </p:nvSpPr>
        <p:spPr>
          <a:xfrm>
            <a:off x="3286125" y="1928813"/>
            <a:ext cx="2857500" cy="485775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chemeClr val="tx1"/>
              </a:solidFill>
            </a:endParaRPr>
          </a:p>
        </p:txBody>
      </p:sp>
      <p:sp>
        <p:nvSpPr>
          <p:cNvPr id="11" name="Rectangle 10"/>
          <p:cNvSpPr/>
          <p:nvPr/>
        </p:nvSpPr>
        <p:spPr>
          <a:xfrm>
            <a:off x="6286500" y="1928813"/>
            <a:ext cx="2857500" cy="48577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chemeClr val="tx1"/>
              </a:solidFill>
            </a:endParaRPr>
          </a:p>
        </p:txBody>
      </p:sp>
      <p:sp>
        <p:nvSpPr>
          <p:cNvPr id="15" name="Rectangle 14"/>
          <p:cNvSpPr/>
          <p:nvPr/>
        </p:nvSpPr>
        <p:spPr>
          <a:xfrm>
            <a:off x="3286125" y="1357313"/>
            <a:ext cx="2857500" cy="50006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bg1"/>
                </a:solidFill>
              </a:rPr>
              <a:t>SURGICAL</a:t>
            </a:r>
          </a:p>
          <a:p>
            <a:pPr algn="ctr">
              <a:defRPr/>
            </a:pPr>
            <a:r>
              <a:rPr lang="en-US" sz="1600" b="1" dirty="0">
                <a:solidFill>
                  <a:schemeClr val="bg1"/>
                </a:solidFill>
              </a:rPr>
              <a:t> (783 PROCEDURES)</a:t>
            </a:r>
          </a:p>
        </p:txBody>
      </p:sp>
      <p:sp>
        <p:nvSpPr>
          <p:cNvPr id="16" name="Rectangle 15"/>
          <p:cNvSpPr/>
          <p:nvPr/>
        </p:nvSpPr>
        <p:spPr>
          <a:xfrm>
            <a:off x="6286500" y="1357313"/>
            <a:ext cx="2857500" cy="50006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bg1"/>
                </a:solidFill>
              </a:rPr>
              <a:t>MEDICAL</a:t>
            </a:r>
          </a:p>
          <a:p>
            <a:pPr algn="ctr">
              <a:defRPr/>
            </a:pPr>
            <a:r>
              <a:rPr lang="en-US" sz="1600" b="1" dirty="0">
                <a:solidFill>
                  <a:schemeClr val="bg1"/>
                </a:solidFill>
              </a:rPr>
              <a:t> (159 PROCEDURES)</a:t>
            </a:r>
          </a:p>
        </p:txBody>
      </p:sp>
      <p:graphicFrame>
        <p:nvGraphicFramePr>
          <p:cNvPr id="17" name="Table 16"/>
          <p:cNvGraphicFramePr>
            <a:graphicFrameLocks noGrp="1"/>
          </p:cNvGraphicFramePr>
          <p:nvPr/>
        </p:nvGraphicFramePr>
        <p:xfrm>
          <a:off x="3357563" y="1928813"/>
          <a:ext cx="2857520" cy="4781879"/>
        </p:xfrm>
        <a:graphic>
          <a:graphicData uri="http://schemas.openxmlformats.org/drawingml/2006/table">
            <a:tbl>
              <a:tblPr/>
              <a:tblGrid>
                <a:gridCol w="2857520"/>
              </a:tblGrid>
              <a:tr h="281287">
                <a:tc>
                  <a:txBody>
                    <a:bodyPr/>
                    <a:lstStyle/>
                    <a:p>
                      <a:pPr marL="342900" marR="0" lvl="0" indent="-342900">
                        <a:spcBef>
                          <a:spcPts val="0"/>
                        </a:spcBef>
                        <a:spcAft>
                          <a:spcPts val="0"/>
                        </a:spcAft>
                        <a:buFont typeface="Wingdings" pitchFamily="2" charset="2"/>
                        <a:buChar char="§"/>
                        <a:tabLst>
                          <a:tab pos="457200" algn="l"/>
                        </a:tabLst>
                      </a:pPr>
                      <a:r>
                        <a:rPr lang="en-US" sz="1400" b="1" dirty="0">
                          <a:solidFill>
                            <a:schemeClr val="tx1"/>
                          </a:solidFill>
                          <a:latin typeface="+mn-lt"/>
                          <a:ea typeface="Times New Roman"/>
                        </a:rPr>
                        <a:t>General Surgery</a:t>
                      </a:r>
                    </a:p>
                  </a:txBody>
                  <a:tcPr marL="49161" marR="49161" marT="0" marB="0" anchor="b">
                    <a:lnL>
                      <a:noFill/>
                    </a:lnL>
                    <a:lnR>
                      <a:noFill/>
                    </a:lnR>
                    <a:lnT>
                      <a:noFill/>
                    </a:lnT>
                    <a:lnB>
                      <a:noFill/>
                    </a:lnB>
                  </a:tcPr>
                </a:tc>
              </a:tr>
              <a:tr h="281287">
                <a:tc>
                  <a:txBody>
                    <a:bodyPr/>
                    <a:lstStyle/>
                    <a:p>
                      <a:pPr marL="342900" marR="0" lvl="0" indent="-342900">
                        <a:spcBef>
                          <a:spcPts val="0"/>
                        </a:spcBef>
                        <a:spcAft>
                          <a:spcPts val="0"/>
                        </a:spcAft>
                        <a:buFont typeface="Wingdings" pitchFamily="2" charset="2"/>
                        <a:buChar char="§"/>
                        <a:tabLst>
                          <a:tab pos="457200" algn="l"/>
                        </a:tabLst>
                      </a:pPr>
                      <a:r>
                        <a:rPr lang="en-US" sz="1400" b="1" dirty="0">
                          <a:solidFill>
                            <a:schemeClr val="tx1"/>
                          </a:solidFill>
                          <a:latin typeface="+mn-lt"/>
                          <a:ea typeface="Times New Roman"/>
                        </a:rPr>
                        <a:t>ENT</a:t>
                      </a:r>
                    </a:p>
                  </a:txBody>
                  <a:tcPr marL="49161" marR="49161" marT="0" marB="0" anchor="b">
                    <a:lnL>
                      <a:noFill/>
                    </a:lnL>
                    <a:lnR>
                      <a:noFill/>
                    </a:lnR>
                    <a:lnT>
                      <a:noFill/>
                    </a:lnT>
                    <a:lnB>
                      <a:noFill/>
                    </a:lnB>
                  </a:tcPr>
                </a:tc>
              </a:tr>
              <a:tr h="281287">
                <a:tc>
                  <a:txBody>
                    <a:bodyPr/>
                    <a:lstStyle/>
                    <a:p>
                      <a:pPr marL="342900" marR="0" lvl="0" indent="-342900">
                        <a:spcBef>
                          <a:spcPts val="0"/>
                        </a:spcBef>
                        <a:spcAft>
                          <a:spcPts val="0"/>
                        </a:spcAft>
                        <a:buFont typeface="Wingdings" pitchFamily="2" charset="2"/>
                        <a:buChar char="§"/>
                        <a:tabLst>
                          <a:tab pos="457200" algn="l"/>
                        </a:tabLst>
                      </a:pPr>
                      <a:r>
                        <a:rPr lang="en-US" sz="1400" b="1" dirty="0" smtClean="0">
                          <a:solidFill>
                            <a:schemeClr val="tx1"/>
                          </a:solidFill>
                          <a:latin typeface="+mn-lt"/>
                          <a:ea typeface="Times New Roman"/>
                        </a:rPr>
                        <a:t>Ophthalmology</a:t>
                      </a:r>
                      <a:endParaRPr lang="en-US" sz="1400" b="1" dirty="0">
                        <a:solidFill>
                          <a:schemeClr val="tx1"/>
                        </a:solidFill>
                        <a:latin typeface="+mn-lt"/>
                        <a:ea typeface="Times New Roman"/>
                      </a:endParaRPr>
                    </a:p>
                  </a:txBody>
                  <a:tcPr marL="49161" marR="49161" marT="0" marB="0" anchor="b">
                    <a:lnL>
                      <a:noFill/>
                    </a:lnL>
                    <a:lnR>
                      <a:noFill/>
                    </a:lnR>
                    <a:lnT>
                      <a:noFill/>
                    </a:lnT>
                    <a:lnB>
                      <a:noFill/>
                    </a:lnB>
                  </a:tcPr>
                </a:tc>
              </a:tr>
              <a:tr h="281287">
                <a:tc>
                  <a:txBody>
                    <a:bodyPr/>
                    <a:lstStyle/>
                    <a:p>
                      <a:pPr marL="342900" marR="0" lvl="0" indent="-342900">
                        <a:spcBef>
                          <a:spcPts val="0"/>
                        </a:spcBef>
                        <a:spcAft>
                          <a:spcPts val="0"/>
                        </a:spcAft>
                        <a:buFont typeface="Wingdings" pitchFamily="2" charset="2"/>
                        <a:buChar char="§"/>
                        <a:tabLst>
                          <a:tab pos="457200" algn="l"/>
                        </a:tabLst>
                      </a:pPr>
                      <a:r>
                        <a:rPr lang="en-US" sz="1400" b="1" dirty="0" smtClean="0">
                          <a:solidFill>
                            <a:schemeClr val="tx1"/>
                          </a:solidFill>
                          <a:latin typeface="+mn-lt"/>
                          <a:ea typeface="Times New Roman"/>
                        </a:rPr>
                        <a:t>Gynecology &amp; Obstetrics</a:t>
                      </a:r>
                      <a:endParaRPr lang="en-US" sz="1400" b="1" dirty="0">
                        <a:solidFill>
                          <a:schemeClr val="tx1"/>
                        </a:solidFill>
                        <a:latin typeface="+mn-lt"/>
                        <a:ea typeface="Times New Roman"/>
                      </a:endParaRPr>
                    </a:p>
                  </a:txBody>
                  <a:tcPr marL="49161" marR="49161" marT="0" marB="0" anchor="b">
                    <a:lnL>
                      <a:noFill/>
                    </a:lnL>
                    <a:lnR>
                      <a:noFill/>
                    </a:lnR>
                    <a:lnT>
                      <a:noFill/>
                    </a:lnT>
                    <a:lnB>
                      <a:noFill/>
                    </a:lnB>
                  </a:tcPr>
                </a:tc>
              </a:tr>
              <a:tr h="281287">
                <a:tc>
                  <a:txBody>
                    <a:bodyPr/>
                    <a:lstStyle/>
                    <a:p>
                      <a:pPr marL="342900" marR="0" lvl="0" indent="-342900">
                        <a:spcBef>
                          <a:spcPts val="0"/>
                        </a:spcBef>
                        <a:spcAft>
                          <a:spcPts val="0"/>
                        </a:spcAft>
                        <a:buFont typeface="Wingdings" pitchFamily="2" charset="2"/>
                        <a:buChar char="§"/>
                        <a:tabLst>
                          <a:tab pos="457200" algn="l"/>
                        </a:tabLst>
                      </a:pPr>
                      <a:r>
                        <a:rPr lang="en-US" sz="1400" b="1" dirty="0" smtClean="0">
                          <a:solidFill>
                            <a:schemeClr val="tx1"/>
                          </a:solidFill>
                          <a:latin typeface="+mn-lt"/>
                          <a:ea typeface="Times New Roman"/>
                        </a:rPr>
                        <a:t>Orthopedics</a:t>
                      </a:r>
                      <a:endParaRPr lang="en-US" sz="1400" b="1" dirty="0">
                        <a:solidFill>
                          <a:schemeClr val="tx1"/>
                        </a:solidFill>
                        <a:latin typeface="+mn-lt"/>
                        <a:ea typeface="Times New Roman"/>
                      </a:endParaRPr>
                    </a:p>
                  </a:txBody>
                  <a:tcPr marL="49161" marR="49161" marT="0" marB="0" anchor="b">
                    <a:lnL>
                      <a:noFill/>
                    </a:lnL>
                    <a:lnR>
                      <a:noFill/>
                    </a:lnR>
                    <a:lnT>
                      <a:noFill/>
                    </a:lnT>
                    <a:lnB>
                      <a:noFill/>
                    </a:lnB>
                  </a:tcPr>
                </a:tc>
              </a:tr>
              <a:tr h="281287">
                <a:tc>
                  <a:txBody>
                    <a:bodyPr/>
                    <a:lstStyle/>
                    <a:p>
                      <a:pPr marL="342900" marR="0" lvl="0" indent="-342900">
                        <a:spcBef>
                          <a:spcPts val="0"/>
                        </a:spcBef>
                        <a:spcAft>
                          <a:spcPts val="0"/>
                        </a:spcAft>
                        <a:buFont typeface="Wingdings" pitchFamily="2" charset="2"/>
                        <a:buChar char="§"/>
                        <a:tabLst>
                          <a:tab pos="457200" algn="l"/>
                        </a:tabLst>
                      </a:pPr>
                      <a:r>
                        <a:rPr lang="en-US" sz="1400" b="1" dirty="0">
                          <a:solidFill>
                            <a:schemeClr val="tx1"/>
                          </a:solidFill>
                          <a:latin typeface="+mn-lt"/>
                          <a:ea typeface="Times New Roman"/>
                        </a:rPr>
                        <a:t>Surgical Gastroenterology</a:t>
                      </a:r>
                    </a:p>
                  </a:txBody>
                  <a:tcPr marL="49161" marR="49161" marT="0" marB="0" anchor="b">
                    <a:lnL>
                      <a:noFill/>
                    </a:lnL>
                    <a:lnR>
                      <a:noFill/>
                    </a:lnR>
                    <a:lnT>
                      <a:noFill/>
                    </a:lnT>
                    <a:lnB>
                      <a:noFill/>
                    </a:lnB>
                  </a:tcPr>
                </a:tc>
              </a:tr>
              <a:tr h="281287">
                <a:tc>
                  <a:txBody>
                    <a:bodyPr/>
                    <a:lstStyle/>
                    <a:p>
                      <a:pPr marL="342900" marR="0" lvl="0" indent="-342900">
                        <a:spcBef>
                          <a:spcPts val="0"/>
                        </a:spcBef>
                        <a:spcAft>
                          <a:spcPts val="0"/>
                        </a:spcAft>
                        <a:buFont typeface="Wingdings" pitchFamily="2" charset="2"/>
                        <a:buChar char="§"/>
                        <a:tabLst>
                          <a:tab pos="457200" algn="l"/>
                        </a:tabLst>
                      </a:pPr>
                      <a:r>
                        <a:rPr lang="en-US" sz="1400" b="1" dirty="0">
                          <a:solidFill>
                            <a:schemeClr val="tx1"/>
                          </a:solidFill>
                          <a:latin typeface="+mn-lt"/>
                          <a:ea typeface="Times New Roman"/>
                        </a:rPr>
                        <a:t>Cardio </a:t>
                      </a:r>
                      <a:r>
                        <a:rPr lang="en-US" sz="1400" b="1" dirty="0" err="1" smtClean="0">
                          <a:solidFill>
                            <a:schemeClr val="tx1"/>
                          </a:solidFill>
                          <a:latin typeface="+mn-lt"/>
                          <a:ea typeface="Times New Roman"/>
                        </a:rPr>
                        <a:t>Thorasic</a:t>
                      </a:r>
                      <a:r>
                        <a:rPr lang="en-US" sz="1400" b="1" dirty="0" smtClean="0">
                          <a:solidFill>
                            <a:schemeClr val="tx1"/>
                          </a:solidFill>
                          <a:latin typeface="+mn-lt"/>
                          <a:ea typeface="Times New Roman"/>
                        </a:rPr>
                        <a:t> </a:t>
                      </a:r>
                      <a:r>
                        <a:rPr lang="en-US" sz="1400" b="1" dirty="0">
                          <a:solidFill>
                            <a:schemeClr val="tx1"/>
                          </a:solidFill>
                          <a:latin typeface="+mn-lt"/>
                          <a:ea typeface="Times New Roman"/>
                        </a:rPr>
                        <a:t>surgery</a:t>
                      </a:r>
                    </a:p>
                  </a:txBody>
                  <a:tcPr marL="49161" marR="49161" marT="0" marB="0" anchor="b">
                    <a:lnL>
                      <a:noFill/>
                    </a:lnL>
                    <a:lnR>
                      <a:noFill/>
                    </a:lnR>
                    <a:lnT>
                      <a:noFill/>
                    </a:lnT>
                    <a:lnB>
                      <a:noFill/>
                    </a:lnB>
                  </a:tcPr>
                </a:tc>
              </a:tr>
              <a:tr h="281287">
                <a:tc>
                  <a:txBody>
                    <a:bodyPr/>
                    <a:lstStyle/>
                    <a:p>
                      <a:pPr marL="342900" marR="0" lvl="0" indent="-342900">
                        <a:spcBef>
                          <a:spcPts val="0"/>
                        </a:spcBef>
                        <a:spcAft>
                          <a:spcPts val="0"/>
                        </a:spcAft>
                        <a:buFont typeface="Wingdings" pitchFamily="2" charset="2"/>
                        <a:buChar char="§"/>
                        <a:tabLst>
                          <a:tab pos="457200" algn="l"/>
                        </a:tabLst>
                      </a:pPr>
                      <a:r>
                        <a:rPr lang="en-US" sz="1400" b="1" dirty="0">
                          <a:solidFill>
                            <a:schemeClr val="tx1"/>
                          </a:solidFill>
                          <a:latin typeface="+mn-lt"/>
                          <a:ea typeface="Times New Roman"/>
                        </a:rPr>
                        <a:t>Pediatric </a:t>
                      </a:r>
                      <a:r>
                        <a:rPr lang="en-US" sz="1400" b="1" dirty="0" smtClean="0">
                          <a:solidFill>
                            <a:schemeClr val="tx1"/>
                          </a:solidFill>
                          <a:latin typeface="+mn-lt"/>
                          <a:ea typeface="Times New Roman"/>
                        </a:rPr>
                        <a:t>Surgery</a:t>
                      </a:r>
                      <a:endParaRPr lang="en-US" sz="1400" b="1" dirty="0">
                        <a:solidFill>
                          <a:schemeClr val="tx1"/>
                        </a:solidFill>
                        <a:latin typeface="+mn-lt"/>
                        <a:ea typeface="Times New Roman"/>
                      </a:endParaRPr>
                    </a:p>
                  </a:txBody>
                  <a:tcPr marL="49161" marR="49161" marT="0" marB="0" anchor="b">
                    <a:lnL>
                      <a:noFill/>
                    </a:lnL>
                    <a:lnR>
                      <a:noFill/>
                    </a:lnR>
                    <a:lnT>
                      <a:noFill/>
                    </a:lnT>
                    <a:lnB>
                      <a:noFill/>
                    </a:lnB>
                  </a:tcPr>
                </a:tc>
              </a:tr>
              <a:tr h="281287">
                <a:tc>
                  <a:txBody>
                    <a:bodyPr/>
                    <a:lstStyle/>
                    <a:p>
                      <a:pPr marL="342900" marR="0" lvl="0" indent="-342900">
                        <a:spcBef>
                          <a:spcPts val="0"/>
                        </a:spcBef>
                        <a:spcAft>
                          <a:spcPts val="0"/>
                        </a:spcAft>
                        <a:buFont typeface="Wingdings" pitchFamily="2" charset="2"/>
                        <a:buChar char="§"/>
                        <a:tabLst>
                          <a:tab pos="457200" algn="l"/>
                        </a:tabLst>
                      </a:pPr>
                      <a:r>
                        <a:rPr lang="en-US" sz="1400" b="1" dirty="0" err="1" smtClean="0">
                          <a:solidFill>
                            <a:schemeClr val="tx1"/>
                          </a:solidFill>
                          <a:latin typeface="+mn-lt"/>
                          <a:ea typeface="Times New Roman"/>
                        </a:rPr>
                        <a:t>Genito</a:t>
                      </a:r>
                      <a:r>
                        <a:rPr lang="en-US" sz="1400" b="1" dirty="0" smtClean="0">
                          <a:solidFill>
                            <a:schemeClr val="tx1"/>
                          </a:solidFill>
                          <a:latin typeface="+mn-lt"/>
                          <a:ea typeface="Times New Roman"/>
                        </a:rPr>
                        <a:t>-Urinary </a:t>
                      </a:r>
                      <a:r>
                        <a:rPr lang="en-US" sz="1400" b="1" dirty="0">
                          <a:solidFill>
                            <a:schemeClr val="tx1"/>
                          </a:solidFill>
                          <a:latin typeface="+mn-lt"/>
                          <a:ea typeface="Times New Roman"/>
                        </a:rPr>
                        <a:t>surgery</a:t>
                      </a:r>
                    </a:p>
                  </a:txBody>
                  <a:tcPr marL="49161" marR="49161" marT="0" marB="0" anchor="b">
                    <a:lnL>
                      <a:noFill/>
                    </a:lnL>
                    <a:lnR>
                      <a:noFill/>
                    </a:lnR>
                    <a:lnT>
                      <a:noFill/>
                    </a:lnT>
                    <a:lnB>
                      <a:noFill/>
                    </a:lnB>
                  </a:tcPr>
                </a:tc>
              </a:tr>
              <a:tr h="281287">
                <a:tc>
                  <a:txBody>
                    <a:bodyPr/>
                    <a:lstStyle/>
                    <a:p>
                      <a:pPr marL="342900" marR="0" lvl="0" indent="-342900">
                        <a:spcBef>
                          <a:spcPts val="0"/>
                        </a:spcBef>
                        <a:spcAft>
                          <a:spcPts val="0"/>
                        </a:spcAft>
                        <a:buFont typeface="Wingdings" pitchFamily="2" charset="2"/>
                        <a:buChar char="§"/>
                        <a:tabLst>
                          <a:tab pos="457200" algn="l"/>
                        </a:tabLst>
                      </a:pPr>
                      <a:r>
                        <a:rPr lang="en-US" sz="1400" b="1" dirty="0" err="1" smtClean="0">
                          <a:solidFill>
                            <a:schemeClr val="tx1"/>
                          </a:solidFill>
                          <a:latin typeface="+mn-lt"/>
                          <a:ea typeface="Times New Roman"/>
                        </a:rPr>
                        <a:t>Neuro</a:t>
                      </a:r>
                      <a:r>
                        <a:rPr lang="en-US" sz="1400" b="1" dirty="0" smtClean="0">
                          <a:solidFill>
                            <a:schemeClr val="tx1"/>
                          </a:solidFill>
                          <a:latin typeface="+mn-lt"/>
                          <a:ea typeface="Times New Roman"/>
                        </a:rPr>
                        <a:t>-surgery</a:t>
                      </a:r>
                      <a:endParaRPr lang="en-US" sz="1400" b="1" dirty="0">
                        <a:solidFill>
                          <a:schemeClr val="tx1"/>
                        </a:solidFill>
                        <a:latin typeface="+mn-lt"/>
                        <a:ea typeface="Times New Roman"/>
                      </a:endParaRPr>
                    </a:p>
                  </a:txBody>
                  <a:tcPr marL="49161" marR="49161" marT="0" marB="0" anchor="b">
                    <a:lnL>
                      <a:noFill/>
                    </a:lnL>
                    <a:lnR>
                      <a:noFill/>
                    </a:lnR>
                    <a:lnT>
                      <a:noFill/>
                    </a:lnT>
                    <a:lnB>
                      <a:noFill/>
                    </a:lnB>
                  </a:tcPr>
                </a:tc>
              </a:tr>
              <a:tr h="281287">
                <a:tc>
                  <a:txBody>
                    <a:bodyPr/>
                    <a:lstStyle/>
                    <a:p>
                      <a:pPr marL="342900" marR="0" lvl="0" indent="-342900">
                        <a:spcBef>
                          <a:spcPts val="0"/>
                        </a:spcBef>
                        <a:spcAft>
                          <a:spcPts val="0"/>
                        </a:spcAft>
                        <a:buFont typeface="Wingdings" pitchFamily="2" charset="2"/>
                        <a:buChar char="§"/>
                        <a:tabLst>
                          <a:tab pos="457200" algn="l"/>
                        </a:tabLst>
                      </a:pPr>
                      <a:r>
                        <a:rPr lang="en-US" sz="1400" b="1" dirty="0">
                          <a:solidFill>
                            <a:schemeClr val="tx1"/>
                          </a:solidFill>
                          <a:latin typeface="+mn-lt"/>
                          <a:ea typeface="Times New Roman"/>
                        </a:rPr>
                        <a:t>Surgical Oncology</a:t>
                      </a:r>
                    </a:p>
                  </a:txBody>
                  <a:tcPr marL="49161" marR="49161" marT="0" marB="0" anchor="b">
                    <a:lnL>
                      <a:noFill/>
                    </a:lnL>
                    <a:lnR>
                      <a:noFill/>
                    </a:lnR>
                    <a:lnT>
                      <a:noFill/>
                    </a:lnT>
                    <a:lnB>
                      <a:noFill/>
                    </a:lnB>
                  </a:tcPr>
                </a:tc>
              </a:tr>
              <a:tr h="281287">
                <a:tc>
                  <a:txBody>
                    <a:bodyPr/>
                    <a:lstStyle/>
                    <a:p>
                      <a:pPr marL="342900" marR="0" lvl="0" indent="-342900">
                        <a:spcBef>
                          <a:spcPts val="0"/>
                        </a:spcBef>
                        <a:spcAft>
                          <a:spcPts val="0"/>
                        </a:spcAft>
                        <a:buFont typeface="Wingdings" pitchFamily="2" charset="2"/>
                        <a:buChar char="§"/>
                        <a:tabLst>
                          <a:tab pos="457200" algn="l"/>
                        </a:tabLst>
                      </a:pPr>
                      <a:r>
                        <a:rPr lang="en-US" sz="1400" b="1" dirty="0">
                          <a:solidFill>
                            <a:schemeClr val="tx1"/>
                          </a:solidFill>
                          <a:latin typeface="+mn-lt"/>
                          <a:ea typeface="Times New Roman"/>
                        </a:rPr>
                        <a:t>Medical oncology</a:t>
                      </a:r>
                    </a:p>
                  </a:txBody>
                  <a:tcPr marL="49161" marR="49161" marT="0" marB="0" anchor="b">
                    <a:lnL>
                      <a:noFill/>
                    </a:lnL>
                    <a:lnR>
                      <a:noFill/>
                    </a:lnR>
                    <a:lnT>
                      <a:noFill/>
                    </a:lnT>
                    <a:lnB>
                      <a:noFill/>
                    </a:lnB>
                  </a:tcPr>
                </a:tc>
              </a:tr>
              <a:tr h="281287">
                <a:tc>
                  <a:txBody>
                    <a:bodyPr/>
                    <a:lstStyle/>
                    <a:p>
                      <a:pPr marL="342900" marR="0" lvl="0" indent="-342900">
                        <a:spcBef>
                          <a:spcPts val="0"/>
                        </a:spcBef>
                        <a:spcAft>
                          <a:spcPts val="0"/>
                        </a:spcAft>
                        <a:buFont typeface="Wingdings" pitchFamily="2" charset="2"/>
                        <a:buChar char="§"/>
                        <a:tabLst>
                          <a:tab pos="457200" algn="l"/>
                        </a:tabLst>
                      </a:pPr>
                      <a:r>
                        <a:rPr lang="en-US" sz="1400" b="1" dirty="0" smtClean="0">
                          <a:solidFill>
                            <a:schemeClr val="tx1"/>
                          </a:solidFill>
                          <a:latin typeface="+mn-lt"/>
                          <a:ea typeface="Times New Roman"/>
                        </a:rPr>
                        <a:t>Radiation </a:t>
                      </a:r>
                      <a:r>
                        <a:rPr lang="en-US" sz="1400" b="1" dirty="0">
                          <a:solidFill>
                            <a:schemeClr val="tx1"/>
                          </a:solidFill>
                          <a:latin typeface="+mn-lt"/>
                          <a:ea typeface="Times New Roman"/>
                        </a:rPr>
                        <a:t>Oncology</a:t>
                      </a:r>
                    </a:p>
                  </a:txBody>
                  <a:tcPr marL="49161" marR="49161" marT="0" marB="0" anchor="b">
                    <a:lnL>
                      <a:noFill/>
                    </a:lnL>
                    <a:lnR>
                      <a:noFill/>
                    </a:lnR>
                    <a:lnT>
                      <a:noFill/>
                    </a:lnT>
                    <a:lnB>
                      <a:noFill/>
                    </a:lnB>
                  </a:tcPr>
                </a:tc>
              </a:tr>
              <a:tr h="281287">
                <a:tc>
                  <a:txBody>
                    <a:bodyPr/>
                    <a:lstStyle/>
                    <a:p>
                      <a:pPr marL="342900" marR="0" lvl="0" indent="-342900">
                        <a:spcBef>
                          <a:spcPts val="0"/>
                        </a:spcBef>
                        <a:spcAft>
                          <a:spcPts val="0"/>
                        </a:spcAft>
                        <a:buFont typeface="Wingdings" pitchFamily="2" charset="2"/>
                        <a:buChar char="§"/>
                        <a:tabLst>
                          <a:tab pos="457200" algn="l"/>
                        </a:tabLst>
                      </a:pPr>
                      <a:r>
                        <a:rPr lang="en-US" sz="1400" b="1" dirty="0">
                          <a:solidFill>
                            <a:schemeClr val="tx1"/>
                          </a:solidFill>
                          <a:latin typeface="+mn-lt"/>
                          <a:ea typeface="Times New Roman"/>
                        </a:rPr>
                        <a:t>Plastic Surgery</a:t>
                      </a:r>
                    </a:p>
                  </a:txBody>
                  <a:tcPr marL="49161" marR="49161" marT="0" marB="0" anchor="b">
                    <a:lnL>
                      <a:noFill/>
                    </a:lnL>
                    <a:lnR>
                      <a:noFill/>
                    </a:lnR>
                    <a:lnT>
                      <a:noFill/>
                    </a:lnT>
                    <a:lnB>
                      <a:noFill/>
                    </a:lnB>
                  </a:tcPr>
                </a:tc>
              </a:tr>
              <a:tr h="281287">
                <a:tc>
                  <a:txBody>
                    <a:bodyPr/>
                    <a:lstStyle/>
                    <a:p>
                      <a:pPr marL="342900" marR="0" lvl="0" indent="-342900">
                        <a:spcBef>
                          <a:spcPts val="0"/>
                        </a:spcBef>
                        <a:spcAft>
                          <a:spcPts val="0"/>
                        </a:spcAft>
                        <a:buFont typeface="Wingdings" pitchFamily="2" charset="2"/>
                        <a:buChar char="§"/>
                        <a:tabLst>
                          <a:tab pos="457200" algn="l"/>
                        </a:tabLst>
                      </a:pPr>
                      <a:r>
                        <a:rPr lang="en-US" sz="1400" b="1" dirty="0" err="1">
                          <a:solidFill>
                            <a:schemeClr val="tx1"/>
                          </a:solidFill>
                          <a:latin typeface="+mn-lt"/>
                          <a:ea typeface="Times New Roman"/>
                        </a:rPr>
                        <a:t>Polytrauma</a:t>
                      </a:r>
                      <a:endParaRPr lang="en-US" sz="1400" b="1" dirty="0">
                        <a:solidFill>
                          <a:schemeClr val="tx1"/>
                        </a:solidFill>
                        <a:latin typeface="+mn-lt"/>
                        <a:ea typeface="Times New Roman"/>
                      </a:endParaRPr>
                    </a:p>
                  </a:txBody>
                  <a:tcPr marL="49161" marR="49161" marT="0" marB="0" anchor="b">
                    <a:lnL>
                      <a:noFill/>
                    </a:lnL>
                    <a:lnR>
                      <a:noFill/>
                    </a:lnR>
                    <a:lnT>
                      <a:noFill/>
                    </a:lnT>
                    <a:lnB>
                      <a:noFill/>
                    </a:lnB>
                  </a:tcPr>
                </a:tc>
              </a:tr>
              <a:tr h="281287">
                <a:tc>
                  <a:txBody>
                    <a:bodyPr/>
                    <a:lstStyle/>
                    <a:p>
                      <a:pPr marL="342900" marR="0" lvl="0" indent="-342900">
                        <a:spcBef>
                          <a:spcPts val="0"/>
                        </a:spcBef>
                        <a:spcAft>
                          <a:spcPts val="0"/>
                        </a:spcAft>
                        <a:buFont typeface="Wingdings" pitchFamily="2" charset="2"/>
                        <a:buChar char="§"/>
                        <a:tabLst>
                          <a:tab pos="457200" algn="l"/>
                        </a:tabLst>
                      </a:pPr>
                      <a:r>
                        <a:rPr lang="en-US" sz="1400" b="1" dirty="0">
                          <a:solidFill>
                            <a:schemeClr val="tx1"/>
                          </a:solidFill>
                          <a:latin typeface="+mn-lt"/>
                          <a:ea typeface="Times New Roman"/>
                        </a:rPr>
                        <a:t>Prostheses</a:t>
                      </a:r>
                    </a:p>
                  </a:txBody>
                  <a:tcPr marL="49161" marR="49161" marT="0" marB="0" anchor="b">
                    <a:lnL>
                      <a:noFill/>
                    </a:lnL>
                    <a:lnR>
                      <a:noFill/>
                    </a:lnR>
                    <a:lnT>
                      <a:noFill/>
                    </a:lnT>
                    <a:lnB>
                      <a:noFill/>
                    </a:lnB>
                  </a:tcPr>
                </a:tc>
              </a:tr>
              <a:tr h="281287">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
                        <a:tabLst>
                          <a:tab pos="457200" algn="l"/>
                        </a:tabLst>
                        <a:defRPr/>
                      </a:pPr>
                      <a:r>
                        <a:rPr lang="en-US" sz="1400" b="1" dirty="0" smtClean="0">
                          <a:solidFill>
                            <a:schemeClr val="tx1"/>
                          </a:solidFill>
                          <a:latin typeface="+mn-lt"/>
                          <a:ea typeface="Times New Roman"/>
                        </a:rPr>
                        <a:t>Cochlear Implantation</a:t>
                      </a:r>
                    </a:p>
                  </a:txBody>
                  <a:tcPr marL="49161" marR="49161" marT="0" marB="0" anchor="b">
                    <a:lnL>
                      <a:noFill/>
                    </a:lnL>
                    <a:lnR>
                      <a:noFill/>
                    </a:lnR>
                    <a:lnT>
                      <a:noFill/>
                    </a:lnT>
                    <a:lnB>
                      <a:noFill/>
                    </a:lnB>
                  </a:tcPr>
                </a:tc>
              </a:tr>
            </a:tbl>
          </a:graphicData>
        </a:graphic>
      </p:graphicFrame>
      <p:graphicFrame>
        <p:nvGraphicFramePr>
          <p:cNvPr id="18" name="Table 17"/>
          <p:cNvGraphicFramePr>
            <a:graphicFrameLocks noGrp="1"/>
          </p:cNvGraphicFramePr>
          <p:nvPr/>
        </p:nvGraphicFramePr>
        <p:xfrm>
          <a:off x="6296025" y="1928813"/>
          <a:ext cx="2847996" cy="4714906"/>
        </p:xfrm>
        <a:graphic>
          <a:graphicData uri="http://schemas.openxmlformats.org/drawingml/2006/table">
            <a:tbl>
              <a:tblPr/>
              <a:tblGrid>
                <a:gridCol w="2847996"/>
              </a:tblGrid>
              <a:tr h="336779">
                <a:tc>
                  <a:txBody>
                    <a:bodyPr/>
                    <a:lstStyle/>
                    <a:p>
                      <a:pPr marL="342900" marR="0" lvl="0" indent="-342900">
                        <a:spcBef>
                          <a:spcPts val="0"/>
                        </a:spcBef>
                        <a:spcAft>
                          <a:spcPts val="0"/>
                        </a:spcAft>
                        <a:buFont typeface="Wingdings" pitchFamily="2" charset="2"/>
                        <a:buChar char="§"/>
                        <a:tabLst>
                          <a:tab pos="457200" algn="l"/>
                        </a:tabLst>
                      </a:pPr>
                      <a:r>
                        <a:rPr lang="en-US" sz="1400" b="1" dirty="0">
                          <a:solidFill>
                            <a:schemeClr val="bg1"/>
                          </a:solidFill>
                          <a:latin typeface="+mn-lt"/>
                          <a:ea typeface="Times New Roman"/>
                        </a:rPr>
                        <a:t>Critical care</a:t>
                      </a:r>
                    </a:p>
                  </a:txBody>
                  <a:tcPr marL="49161" marR="49161" marT="0" marB="0" anchor="b">
                    <a:lnL>
                      <a:noFill/>
                    </a:lnL>
                    <a:lnR>
                      <a:noFill/>
                    </a:lnR>
                    <a:lnT>
                      <a:noFill/>
                    </a:lnT>
                    <a:lnB>
                      <a:noFill/>
                    </a:lnB>
                  </a:tcPr>
                </a:tc>
              </a:tr>
              <a:tr h="336779">
                <a:tc>
                  <a:txBody>
                    <a:bodyPr/>
                    <a:lstStyle/>
                    <a:p>
                      <a:pPr marL="342900" marR="0" lvl="0" indent="-342900">
                        <a:spcBef>
                          <a:spcPts val="0"/>
                        </a:spcBef>
                        <a:spcAft>
                          <a:spcPts val="0"/>
                        </a:spcAft>
                        <a:buFont typeface="Wingdings" pitchFamily="2" charset="2"/>
                        <a:buChar char="§"/>
                        <a:tabLst>
                          <a:tab pos="457200" algn="l"/>
                        </a:tabLst>
                      </a:pPr>
                      <a:r>
                        <a:rPr lang="en-US" sz="1400" b="1" dirty="0">
                          <a:solidFill>
                            <a:schemeClr val="bg1"/>
                          </a:solidFill>
                          <a:latin typeface="+mn-lt"/>
                          <a:ea typeface="Times New Roman"/>
                        </a:rPr>
                        <a:t>General Medicine</a:t>
                      </a:r>
                    </a:p>
                  </a:txBody>
                  <a:tcPr marL="49161" marR="49161" marT="0" marB="0" anchor="b">
                    <a:lnL>
                      <a:noFill/>
                    </a:lnL>
                    <a:lnR>
                      <a:noFill/>
                    </a:lnR>
                    <a:lnT>
                      <a:noFill/>
                    </a:lnT>
                    <a:lnB>
                      <a:noFill/>
                    </a:lnB>
                  </a:tcPr>
                </a:tc>
              </a:tr>
              <a:tr h="336779">
                <a:tc>
                  <a:txBody>
                    <a:bodyPr/>
                    <a:lstStyle/>
                    <a:p>
                      <a:pPr marL="342900" marR="0" lvl="0" indent="-342900">
                        <a:spcBef>
                          <a:spcPts val="0"/>
                        </a:spcBef>
                        <a:spcAft>
                          <a:spcPts val="0"/>
                        </a:spcAft>
                        <a:buFont typeface="Wingdings" pitchFamily="2" charset="2"/>
                        <a:buChar char="§"/>
                        <a:tabLst>
                          <a:tab pos="457200" algn="l"/>
                        </a:tabLst>
                      </a:pPr>
                      <a:r>
                        <a:rPr lang="en-US" sz="1400" b="1" dirty="0">
                          <a:solidFill>
                            <a:schemeClr val="bg1"/>
                          </a:solidFill>
                          <a:latin typeface="+mn-lt"/>
                          <a:ea typeface="Times New Roman"/>
                        </a:rPr>
                        <a:t>Infectious Diseases</a:t>
                      </a:r>
                    </a:p>
                  </a:txBody>
                  <a:tcPr marL="49161" marR="49161" marT="0" marB="0" anchor="b">
                    <a:lnL>
                      <a:noFill/>
                    </a:lnL>
                    <a:lnR>
                      <a:noFill/>
                    </a:lnR>
                    <a:lnT>
                      <a:noFill/>
                    </a:lnT>
                    <a:lnB>
                      <a:noFill/>
                    </a:lnB>
                  </a:tcPr>
                </a:tc>
              </a:tr>
              <a:tr h="336779">
                <a:tc>
                  <a:txBody>
                    <a:bodyPr/>
                    <a:lstStyle/>
                    <a:p>
                      <a:pPr marL="342900" marR="0" lvl="0" indent="-342900">
                        <a:spcBef>
                          <a:spcPts val="0"/>
                        </a:spcBef>
                        <a:spcAft>
                          <a:spcPts val="0"/>
                        </a:spcAft>
                        <a:buFont typeface="Wingdings" pitchFamily="2" charset="2"/>
                        <a:buChar char="§"/>
                        <a:tabLst>
                          <a:tab pos="457200" algn="l"/>
                        </a:tabLst>
                      </a:pPr>
                      <a:r>
                        <a:rPr lang="en-US" sz="1400" b="1" dirty="0" err="1" smtClean="0">
                          <a:solidFill>
                            <a:schemeClr val="bg1"/>
                          </a:solidFill>
                          <a:latin typeface="+mn-lt"/>
                          <a:ea typeface="Times New Roman"/>
                        </a:rPr>
                        <a:t>Paediatric</a:t>
                      </a:r>
                      <a:r>
                        <a:rPr lang="en-US" sz="1400" b="1" dirty="0" smtClean="0">
                          <a:solidFill>
                            <a:schemeClr val="bg1"/>
                          </a:solidFill>
                          <a:latin typeface="+mn-lt"/>
                          <a:ea typeface="Times New Roman"/>
                        </a:rPr>
                        <a:t> </a:t>
                      </a:r>
                      <a:r>
                        <a:rPr lang="en-US" sz="1400" b="1" dirty="0">
                          <a:solidFill>
                            <a:schemeClr val="bg1"/>
                          </a:solidFill>
                          <a:latin typeface="+mn-lt"/>
                          <a:ea typeface="Times New Roman"/>
                        </a:rPr>
                        <a:t>Intensive Care</a:t>
                      </a:r>
                    </a:p>
                  </a:txBody>
                  <a:tcPr marL="49161" marR="49161" marT="0" marB="0" anchor="b">
                    <a:lnL>
                      <a:noFill/>
                    </a:lnL>
                    <a:lnR>
                      <a:noFill/>
                    </a:lnR>
                    <a:lnT>
                      <a:noFill/>
                    </a:lnT>
                    <a:lnB>
                      <a:noFill/>
                    </a:lnB>
                  </a:tcPr>
                </a:tc>
              </a:tr>
              <a:tr h="336779">
                <a:tc>
                  <a:txBody>
                    <a:bodyPr/>
                    <a:lstStyle/>
                    <a:p>
                      <a:pPr marL="342900" marR="0" lvl="0" indent="-342900">
                        <a:spcBef>
                          <a:spcPts val="0"/>
                        </a:spcBef>
                        <a:spcAft>
                          <a:spcPts val="0"/>
                        </a:spcAft>
                        <a:buFont typeface="Wingdings" pitchFamily="2" charset="2"/>
                        <a:buChar char="§"/>
                        <a:tabLst>
                          <a:tab pos="457200" algn="l"/>
                        </a:tabLst>
                      </a:pPr>
                      <a:r>
                        <a:rPr lang="en-US" sz="1400" b="1" dirty="0">
                          <a:solidFill>
                            <a:schemeClr val="bg1"/>
                          </a:solidFill>
                          <a:latin typeface="+mn-lt"/>
                          <a:ea typeface="Times New Roman"/>
                        </a:rPr>
                        <a:t>Neonatal Intensive care</a:t>
                      </a:r>
                    </a:p>
                  </a:txBody>
                  <a:tcPr marL="49161" marR="49161" marT="0" marB="0" anchor="b">
                    <a:lnL>
                      <a:noFill/>
                    </a:lnL>
                    <a:lnR>
                      <a:noFill/>
                    </a:lnR>
                    <a:lnT>
                      <a:noFill/>
                    </a:lnT>
                    <a:lnB>
                      <a:noFill/>
                    </a:lnB>
                  </a:tcPr>
                </a:tc>
              </a:tr>
              <a:tr h="336779">
                <a:tc>
                  <a:txBody>
                    <a:bodyPr/>
                    <a:lstStyle/>
                    <a:p>
                      <a:pPr marL="342900" marR="0" lvl="0" indent="-342900">
                        <a:spcBef>
                          <a:spcPts val="0"/>
                        </a:spcBef>
                        <a:spcAft>
                          <a:spcPts val="0"/>
                        </a:spcAft>
                        <a:buFont typeface="Wingdings" pitchFamily="2" charset="2"/>
                        <a:buChar char="§"/>
                        <a:tabLst>
                          <a:tab pos="457200" algn="l"/>
                        </a:tabLst>
                      </a:pPr>
                      <a:r>
                        <a:rPr lang="en-US" sz="1400" b="1" dirty="0" err="1">
                          <a:solidFill>
                            <a:schemeClr val="bg1"/>
                          </a:solidFill>
                          <a:latin typeface="+mn-lt"/>
                          <a:ea typeface="Times New Roman"/>
                        </a:rPr>
                        <a:t>Paediatric</a:t>
                      </a:r>
                      <a:r>
                        <a:rPr lang="en-US" sz="1400" b="1" dirty="0">
                          <a:solidFill>
                            <a:schemeClr val="bg1"/>
                          </a:solidFill>
                          <a:latin typeface="+mn-lt"/>
                          <a:ea typeface="Times New Roman"/>
                        </a:rPr>
                        <a:t> General</a:t>
                      </a:r>
                    </a:p>
                  </a:txBody>
                  <a:tcPr marL="49161" marR="49161" marT="0" marB="0" anchor="b">
                    <a:lnL>
                      <a:noFill/>
                    </a:lnL>
                    <a:lnR>
                      <a:noFill/>
                    </a:lnR>
                    <a:lnT>
                      <a:noFill/>
                    </a:lnT>
                    <a:lnB>
                      <a:noFill/>
                    </a:lnB>
                  </a:tcPr>
                </a:tc>
              </a:tr>
              <a:tr h="336779">
                <a:tc>
                  <a:txBody>
                    <a:bodyPr/>
                    <a:lstStyle/>
                    <a:p>
                      <a:pPr marL="342900" marR="0" lvl="0" indent="-342900">
                        <a:spcBef>
                          <a:spcPts val="0"/>
                        </a:spcBef>
                        <a:spcAft>
                          <a:spcPts val="0"/>
                        </a:spcAft>
                        <a:buFont typeface="Wingdings" pitchFamily="2" charset="2"/>
                        <a:buChar char="§"/>
                        <a:tabLst>
                          <a:tab pos="457200" algn="l"/>
                        </a:tabLst>
                      </a:pPr>
                      <a:r>
                        <a:rPr lang="en-US" sz="1400" b="1" dirty="0">
                          <a:solidFill>
                            <a:schemeClr val="bg1"/>
                          </a:solidFill>
                          <a:latin typeface="+mn-lt"/>
                          <a:ea typeface="Times New Roman"/>
                        </a:rPr>
                        <a:t>Cardiology</a:t>
                      </a:r>
                    </a:p>
                  </a:txBody>
                  <a:tcPr marL="49161" marR="49161" marT="0" marB="0" anchor="b">
                    <a:lnL>
                      <a:noFill/>
                    </a:lnL>
                    <a:lnR>
                      <a:noFill/>
                    </a:lnR>
                    <a:lnT>
                      <a:noFill/>
                    </a:lnT>
                    <a:lnB>
                      <a:noFill/>
                    </a:lnB>
                  </a:tcPr>
                </a:tc>
              </a:tr>
              <a:tr h="336779">
                <a:tc>
                  <a:txBody>
                    <a:bodyPr/>
                    <a:lstStyle/>
                    <a:p>
                      <a:pPr marL="342900" marR="0" lvl="0" indent="-342900">
                        <a:spcBef>
                          <a:spcPts val="0"/>
                        </a:spcBef>
                        <a:spcAft>
                          <a:spcPts val="0"/>
                        </a:spcAft>
                        <a:buFont typeface="Wingdings" pitchFamily="2" charset="2"/>
                        <a:buChar char="§"/>
                        <a:tabLst>
                          <a:tab pos="457200" algn="l"/>
                        </a:tabLst>
                      </a:pPr>
                      <a:r>
                        <a:rPr lang="en-US" sz="1400" b="1" dirty="0">
                          <a:solidFill>
                            <a:schemeClr val="bg1"/>
                          </a:solidFill>
                          <a:latin typeface="+mn-lt"/>
                          <a:ea typeface="Times New Roman"/>
                        </a:rPr>
                        <a:t>Nephrology</a:t>
                      </a:r>
                    </a:p>
                  </a:txBody>
                  <a:tcPr marL="49161" marR="49161" marT="0" marB="0" anchor="b">
                    <a:lnL>
                      <a:noFill/>
                    </a:lnL>
                    <a:lnR>
                      <a:noFill/>
                    </a:lnR>
                    <a:lnT>
                      <a:noFill/>
                    </a:lnT>
                    <a:lnB>
                      <a:noFill/>
                    </a:lnB>
                  </a:tcPr>
                </a:tc>
              </a:tr>
              <a:tr h="336779">
                <a:tc>
                  <a:txBody>
                    <a:bodyPr/>
                    <a:lstStyle/>
                    <a:p>
                      <a:pPr marL="342900" marR="0" lvl="0" indent="-342900">
                        <a:spcBef>
                          <a:spcPts val="0"/>
                        </a:spcBef>
                        <a:spcAft>
                          <a:spcPts val="0"/>
                        </a:spcAft>
                        <a:buFont typeface="Wingdings" pitchFamily="2" charset="2"/>
                        <a:buChar char="§"/>
                        <a:tabLst>
                          <a:tab pos="457200" algn="l"/>
                        </a:tabLst>
                      </a:pPr>
                      <a:r>
                        <a:rPr lang="en-US" sz="1400" b="1" dirty="0">
                          <a:solidFill>
                            <a:schemeClr val="bg1"/>
                          </a:solidFill>
                          <a:latin typeface="+mn-lt"/>
                          <a:ea typeface="Times New Roman"/>
                        </a:rPr>
                        <a:t>Neurology</a:t>
                      </a:r>
                    </a:p>
                  </a:txBody>
                  <a:tcPr marL="49161" marR="49161" marT="0" marB="0" anchor="b">
                    <a:lnL>
                      <a:noFill/>
                    </a:lnL>
                    <a:lnR>
                      <a:noFill/>
                    </a:lnR>
                    <a:lnT>
                      <a:noFill/>
                    </a:lnT>
                    <a:lnB>
                      <a:noFill/>
                    </a:lnB>
                  </a:tcPr>
                </a:tc>
              </a:tr>
              <a:tr h="336779">
                <a:tc>
                  <a:txBody>
                    <a:bodyPr/>
                    <a:lstStyle/>
                    <a:p>
                      <a:pPr marL="342900" marR="0" lvl="0" indent="-342900">
                        <a:spcBef>
                          <a:spcPts val="0"/>
                        </a:spcBef>
                        <a:spcAft>
                          <a:spcPts val="0"/>
                        </a:spcAft>
                        <a:buFont typeface="Wingdings" pitchFamily="2" charset="2"/>
                        <a:buChar char="§"/>
                        <a:tabLst>
                          <a:tab pos="457200" algn="l"/>
                        </a:tabLst>
                      </a:pPr>
                      <a:r>
                        <a:rPr lang="en-US" sz="1400" b="1" dirty="0" err="1">
                          <a:solidFill>
                            <a:schemeClr val="bg1"/>
                          </a:solidFill>
                          <a:latin typeface="+mn-lt"/>
                          <a:ea typeface="Times New Roman"/>
                        </a:rPr>
                        <a:t>Pulmonology</a:t>
                      </a:r>
                      <a:endParaRPr lang="en-US" sz="1400" b="1" dirty="0">
                        <a:solidFill>
                          <a:schemeClr val="bg1"/>
                        </a:solidFill>
                        <a:latin typeface="+mn-lt"/>
                        <a:ea typeface="Times New Roman"/>
                      </a:endParaRPr>
                    </a:p>
                  </a:txBody>
                  <a:tcPr marL="49161" marR="49161" marT="0" marB="0" anchor="b">
                    <a:lnL>
                      <a:noFill/>
                    </a:lnL>
                    <a:lnR>
                      <a:noFill/>
                    </a:lnR>
                    <a:lnT>
                      <a:noFill/>
                    </a:lnT>
                    <a:lnB>
                      <a:noFill/>
                    </a:lnB>
                  </a:tcPr>
                </a:tc>
              </a:tr>
              <a:tr h="336779">
                <a:tc>
                  <a:txBody>
                    <a:bodyPr/>
                    <a:lstStyle/>
                    <a:p>
                      <a:pPr marL="342900" marR="0" lvl="0" indent="-342900">
                        <a:spcBef>
                          <a:spcPts val="0"/>
                        </a:spcBef>
                        <a:spcAft>
                          <a:spcPts val="0"/>
                        </a:spcAft>
                        <a:buFont typeface="Wingdings" pitchFamily="2" charset="2"/>
                        <a:buChar char="§"/>
                        <a:tabLst>
                          <a:tab pos="457200" algn="l"/>
                        </a:tabLst>
                      </a:pPr>
                      <a:r>
                        <a:rPr lang="en-US" sz="1400" b="1" dirty="0" err="1">
                          <a:solidFill>
                            <a:schemeClr val="bg1"/>
                          </a:solidFill>
                          <a:latin typeface="+mn-lt"/>
                          <a:ea typeface="Times New Roman"/>
                        </a:rPr>
                        <a:t>Dermatalogy</a:t>
                      </a:r>
                      <a:endParaRPr lang="en-US" sz="1400" b="1" dirty="0">
                        <a:solidFill>
                          <a:schemeClr val="bg1"/>
                        </a:solidFill>
                        <a:latin typeface="+mn-lt"/>
                        <a:ea typeface="Times New Roman"/>
                      </a:endParaRPr>
                    </a:p>
                  </a:txBody>
                  <a:tcPr marL="49161" marR="49161" marT="0" marB="0" anchor="b">
                    <a:lnL>
                      <a:noFill/>
                    </a:lnL>
                    <a:lnR>
                      <a:noFill/>
                    </a:lnR>
                    <a:lnT>
                      <a:noFill/>
                    </a:lnT>
                    <a:lnB>
                      <a:noFill/>
                    </a:lnB>
                  </a:tcPr>
                </a:tc>
              </a:tr>
              <a:tr h="336779">
                <a:tc>
                  <a:txBody>
                    <a:bodyPr/>
                    <a:lstStyle/>
                    <a:p>
                      <a:pPr marL="342900" marR="0" lvl="0" indent="-342900">
                        <a:spcBef>
                          <a:spcPts val="0"/>
                        </a:spcBef>
                        <a:spcAft>
                          <a:spcPts val="0"/>
                        </a:spcAft>
                        <a:buFont typeface="Wingdings" pitchFamily="2" charset="2"/>
                        <a:buChar char="§"/>
                        <a:tabLst>
                          <a:tab pos="457200" algn="l"/>
                        </a:tabLst>
                      </a:pPr>
                      <a:r>
                        <a:rPr lang="en-US" sz="1400" b="1" dirty="0">
                          <a:solidFill>
                            <a:schemeClr val="bg1"/>
                          </a:solidFill>
                          <a:latin typeface="+mn-lt"/>
                          <a:ea typeface="Times New Roman"/>
                        </a:rPr>
                        <a:t>Rheumatology</a:t>
                      </a:r>
                    </a:p>
                  </a:txBody>
                  <a:tcPr marL="49161" marR="49161" marT="0" marB="0" anchor="b">
                    <a:lnL>
                      <a:noFill/>
                    </a:lnL>
                    <a:lnR>
                      <a:noFill/>
                    </a:lnR>
                    <a:lnT>
                      <a:noFill/>
                    </a:lnT>
                    <a:lnB>
                      <a:noFill/>
                    </a:lnB>
                  </a:tcPr>
                </a:tc>
              </a:tr>
              <a:tr h="336779">
                <a:tc>
                  <a:txBody>
                    <a:bodyPr/>
                    <a:lstStyle/>
                    <a:p>
                      <a:pPr marL="342900" marR="0" lvl="0" indent="-342900">
                        <a:spcBef>
                          <a:spcPts val="0"/>
                        </a:spcBef>
                        <a:spcAft>
                          <a:spcPts val="0"/>
                        </a:spcAft>
                        <a:buFont typeface="Wingdings" pitchFamily="2" charset="2"/>
                        <a:buChar char="§"/>
                        <a:tabLst>
                          <a:tab pos="457200" algn="l"/>
                        </a:tabLst>
                      </a:pPr>
                      <a:r>
                        <a:rPr lang="en-US" sz="1400" b="1" dirty="0">
                          <a:solidFill>
                            <a:schemeClr val="bg1"/>
                          </a:solidFill>
                          <a:latin typeface="+mn-lt"/>
                          <a:ea typeface="Times New Roman"/>
                        </a:rPr>
                        <a:t>Endocrinology</a:t>
                      </a:r>
                    </a:p>
                  </a:txBody>
                  <a:tcPr marL="49161" marR="49161" marT="0" marB="0" anchor="b">
                    <a:lnL>
                      <a:noFill/>
                    </a:lnL>
                    <a:lnR>
                      <a:noFill/>
                    </a:lnR>
                    <a:lnT>
                      <a:noFill/>
                    </a:lnT>
                    <a:lnB>
                      <a:noFill/>
                    </a:lnB>
                  </a:tcPr>
                </a:tc>
              </a:tr>
              <a:tr h="336779">
                <a:tc>
                  <a:txBody>
                    <a:bodyPr/>
                    <a:lstStyle/>
                    <a:p>
                      <a:pPr marL="342900" marR="0" lvl="0" indent="-342900">
                        <a:spcBef>
                          <a:spcPts val="0"/>
                        </a:spcBef>
                        <a:spcAft>
                          <a:spcPts val="0"/>
                        </a:spcAft>
                        <a:buFont typeface="Wingdings" pitchFamily="2" charset="2"/>
                        <a:buChar char="§"/>
                        <a:tabLst>
                          <a:tab pos="457200" algn="l"/>
                        </a:tabLst>
                      </a:pPr>
                      <a:r>
                        <a:rPr lang="en-US" sz="1400" b="1" dirty="0">
                          <a:solidFill>
                            <a:schemeClr val="bg1"/>
                          </a:solidFill>
                          <a:latin typeface="+mn-lt"/>
                          <a:ea typeface="Times New Roman"/>
                        </a:rPr>
                        <a:t>Gastroenterology</a:t>
                      </a:r>
                    </a:p>
                  </a:txBody>
                  <a:tcPr marL="49161" marR="49161" marT="0" marB="0" anchor="b">
                    <a:lnL>
                      <a:noFill/>
                    </a:lnL>
                    <a:lnR>
                      <a:noFill/>
                    </a:lnR>
                    <a:lnT>
                      <a:noFill/>
                    </a:lnT>
                    <a:lnB>
                      <a:noFill/>
                    </a:lnB>
                  </a:tcPr>
                </a:tc>
              </a:tr>
            </a:tbl>
          </a:graphicData>
        </a:graphic>
      </p:graphicFrame>
      <p:sp>
        <p:nvSpPr>
          <p:cNvPr id="20" name="TextBox 19"/>
          <p:cNvSpPr txBox="1">
            <a:spLocks noChangeArrowheads="1"/>
          </p:cNvSpPr>
          <p:nvPr/>
        </p:nvSpPr>
        <p:spPr bwMode="auto">
          <a:xfrm>
            <a:off x="74613" y="2000250"/>
            <a:ext cx="2997200" cy="3540125"/>
          </a:xfrm>
          <a:prstGeom prst="rect">
            <a:avLst/>
          </a:prstGeom>
          <a:noFill/>
          <a:ln w="9525">
            <a:noFill/>
            <a:miter lim="800000"/>
            <a:headEnd/>
            <a:tailEnd/>
          </a:ln>
        </p:spPr>
        <p:txBody>
          <a:bodyPr>
            <a:spAutoFit/>
          </a:bodyPr>
          <a:lstStyle/>
          <a:p>
            <a:pPr>
              <a:buFont typeface="Wingdings" pitchFamily="2" charset="2"/>
              <a:buChar char="§"/>
            </a:pPr>
            <a:r>
              <a:rPr lang="en-US" sz="1400" b="1">
                <a:solidFill>
                  <a:schemeClr val="bg1"/>
                </a:solidFill>
              </a:rPr>
              <a:t>  Emergency and Life saving in   nature</a:t>
            </a:r>
            <a:br>
              <a:rPr lang="en-US" sz="1400" b="1">
                <a:solidFill>
                  <a:schemeClr val="bg1"/>
                </a:solidFill>
              </a:rPr>
            </a:br>
            <a:endParaRPr lang="en-US" sz="1400" b="1">
              <a:solidFill>
                <a:schemeClr val="bg1"/>
              </a:solidFill>
            </a:endParaRPr>
          </a:p>
          <a:p>
            <a:pPr>
              <a:buFont typeface="Wingdings" pitchFamily="2" charset="2"/>
              <a:buChar char="§"/>
            </a:pPr>
            <a:r>
              <a:rPr lang="en-US" sz="1400" b="1">
                <a:solidFill>
                  <a:schemeClr val="bg1"/>
                </a:solidFill>
              </a:rPr>
              <a:t>  Requiring Specialist Doctors &amp; Special Equipment</a:t>
            </a:r>
            <a:br>
              <a:rPr lang="en-US" sz="1400" b="1">
                <a:solidFill>
                  <a:schemeClr val="bg1"/>
                </a:solidFill>
              </a:rPr>
            </a:br>
            <a:endParaRPr lang="en-US" sz="1400" b="1">
              <a:solidFill>
                <a:schemeClr val="bg1"/>
              </a:solidFill>
            </a:endParaRPr>
          </a:p>
          <a:p>
            <a:pPr>
              <a:buFont typeface="Wingdings" pitchFamily="2" charset="2"/>
              <a:buChar char="§"/>
            </a:pPr>
            <a:r>
              <a:rPr lang="en-US" sz="1400" b="1">
                <a:solidFill>
                  <a:schemeClr val="bg1"/>
                </a:solidFill>
              </a:rPr>
              <a:t>  Not ordinarily available in Govt. Hospitals (Area/CHC )</a:t>
            </a:r>
            <a:br>
              <a:rPr lang="en-US" sz="1400" b="1">
                <a:solidFill>
                  <a:schemeClr val="bg1"/>
                </a:solidFill>
              </a:rPr>
            </a:br>
            <a:endParaRPr lang="en-US" sz="1400" b="1">
              <a:solidFill>
                <a:schemeClr val="bg1"/>
              </a:solidFill>
            </a:endParaRPr>
          </a:p>
          <a:p>
            <a:pPr>
              <a:buFont typeface="Wingdings" pitchFamily="2" charset="2"/>
              <a:buChar char="§"/>
            </a:pPr>
            <a:r>
              <a:rPr lang="en-US" sz="1400" b="1">
                <a:solidFill>
                  <a:schemeClr val="bg1"/>
                </a:solidFill>
              </a:rPr>
              <a:t>  Verifiable Diagnostic and Post treatment Protocols</a:t>
            </a:r>
            <a:br>
              <a:rPr lang="en-US" sz="1400" b="1">
                <a:solidFill>
                  <a:schemeClr val="bg1"/>
                </a:solidFill>
              </a:rPr>
            </a:br>
            <a:endParaRPr lang="en-US" sz="1400" b="1">
              <a:solidFill>
                <a:schemeClr val="bg1"/>
              </a:solidFill>
            </a:endParaRPr>
          </a:p>
          <a:p>
            <a:pPr>
              <a:buFont typeface="Wingdings" pitchFamily="2" charset="2"/>
              <a:buChar char="§"/>
            </a:pPr>
            <a:r>
              <a:rPr lang="en-US" sz="1400" b="1">
                <a:solidFill>
                  <a:schemeClr val="bg1"/>
                </a:solidFill>
              </a:rPr>
              <a:t>  Not covered by other Government schemes</a:t>
            </a:r>
            <a:br>
              <a:rPr lang="en-US" sz="1400" b="1">
                <a:solidFill>
                  <a:schemeClr val="bg1"/>
                </a:solidFill>
              </a:rPr>
            </a:br>
            <a:endParaRPr lang="en-US" sz="1400" b="1">
              <a:solidFill>
                <a:schemeClr val="bg1"/>
              </a:solidFill>
            </a:endParaRPr>
          </a:p>
          <a:p>
            <a:pPr>
              <a:buFont typeface="Wingdings" pitchFamily="2" charset="2"/>
              <a:buChar char="§"/>
            </a:pPr>
            <a:r>
              <a:rPr lang="en-US" sz="1400" b="1">
                <a:solidFill>
                  <a:schemeClr val="bg1"/>
                </a:solidFill>
              </a:rPr>
              <a:t>  942 procedures in 31  systems</a:t>
            </a:r>
          </a:p>
        </p:txBody>
      </p:sp>
      <p:pic>
        <p:nvPicPr>
          <p:cNvPr id="59394" name="Picture 2" descr="C:\Users\CEO\Desktop\dELETE\New Folder\Bones.jpg"/>
          <p:cNvPicPr>
            <a:picLocks noChangeAspect="1" noChangeArrowheads="1"/>
          </p:cNvPicPr>
          <p:nvPr/>
        </p:nvPicPr>
        <p:blipFill>
          <a:blip r:embed="rId3" cstate="print"/>
          <a:srcRect/>
          <a:stretch>
            <a:fillRect/>
          </a:stretch>
        </p:blipFill>
        <p:spPr bwMode="auto">
          <a:xfrm>
            <a:off x="4643438" y="571500"/>
            <a:ext cx="714375" cy="714375"/>
          </a:xfrm>
          <a:prstGeom prst="rect">
            <a:avLst/>
          </a:prstGeom>
          <a:noFill/>
          <a:ln w="9525">
            <a:noFill/>
            <a:miter lim="800000"/>
            <a:headEnd/>
            <a:tailEnd/>
          </a:ln>
        </p:spPr>
      </p:pic>
      <p:pic>
        <p:nvPicPr>
          <p:cNvPr id="59395" name="Picture 3" descr="C:\Users\CEO\Desktop\dELETE\New Folder\Brain.jpg"/>
          <p:cNvPicPr>
            <a:picLocks noChangeAspect="1" noChangeArrowheads="1"/>
          </p:cNvPicPr>
          <p:nvPr/>
        </p:nvPicPr>
        <p:blipFill>
          <a:blip r:embed="rId4" cstate="print"/>
          <a:srcRect/>
          <a:stretch>
            <a:fillRect/>
          </a:stretch>
        </p:blipFill>
        <p:spPr bwMode="auto">
          <a:xfrm>
            <a:off x="1500188" y="571500"/>
            <a:ext cx="928687" cy="757238"/>
          </a:xfrm>
          <a:prstGeom prst="rect">
            <a:avLst/>
          </a:prstGeom>
          <a:noFill/>
          <a:ln w="9525">
            <a:noFill/>
            <a:miter lim="800000"/>
            <a:headEnd/>
            <a:tailEnd/>
          </a:ln>
        </p:spPr>
      </p:pic>
      <p:pic>
        <p:nvPicPr>
          <p:cNvPr id="59396" name="Picture 4" descr="C:\Users\CEO\Desktop\dELETE\New Folder\Ent-3.jpg"/>
          <p:cNvPicPr>
            <a:picLocks noChangeAspect="1" noChangeArrowheads="1"/>
          </p:cNvPicPr>
          <p:nvPr/>
        </p:nvPicPr>
        <p:blipFill>
          <a:blip r:embed="rId5" cstate="print"/>
          <a:srcRect/>
          <a:stretch>
            <a:fillRect/>
          </a:stretch>
        </p:blipFill>
        <p:spPr bwMode="auto">
          <a:xfrm>
            <a:off x="5500688" y="571500"/>
            <a:ext cx="571500" cy="736600"/>
          </a:xfrm>
          <a:prstGeom prst="rect">
            <a:avLst/>
          </a:prstGeom>
          <a:noFill/>
          <a:ln w="9525">
            <a:noFill/>
            <a:miter lim="800000"/>
            <a:headEnd/>
            <a:tailEnd/>
          </a:ln>
        </p:spPr>
      </p:pic>
      <p:pic>
        <p:nvPicPr>
          <p:cNvPr id="59397" name="Picture 5" descr="C:\Users\CEO\Desktop\dELETE\New Folder\Eye.jpg"/>
          <p:cNvPicPr>
            <a:picLocks noChangeAspect="1" noChangeArrowheads="1"/>
          </p:cNvPicPr>
          <p:nvPr/>
        </p:nvPicPr>
        <p:blipFill>
          <a:blip r:embed="rId6" cstate="print"/>
          <a:srcRect/>
          <a:stretch>
            <a:fillRect/>
          </a:stretch>
        </p:blipFill>
        <p:spPr bwMode="auto">
          <a:xfrm>
            <a:off x="6143625" y="642938"/>
            <a:ext cx="785813" cy="590550"/>
          </a:xfrm>
          <a:prstGeom prst="rect">
            <a:avLst/>
          </a:prstGeom>
          <a:noFill/>
          <a:ln w="9525">
            <a:noFill/>
            <a:miter lim="800000"/>
            <a:headEnd/>
            <a:tailEnd/>
          </a:ln>
        </p:spPr>
      </p:pic>
      <p:pic>
        <p:nvPicPr>
          <p:cNvPr id="59398" name="Picture 6" descr="C:\Users\CEO\Desktop\dELETE\New Folder\GM-1.jpg"/>
          <p:cNvPicPr>
            <a:picLocks noChangeAspect="1" noChangeArrowheads="1"/>
          </p:cNvPicPr>
          <p:nvPr/>
        </p:nvPicPr>
        <p:blipFill>
          <a:blip r:embed="rId7" cstate="print"/>
          <a:srcRect/>
          <a:stretch>
            <a:fillRect/>
          </a:stretch>
        </p:blipFill>
        <p:spPr bwMode="auto">
          <a:xfrm>
            <a:off x="8001000" y="571500"/>
            <a:ext cx="1071563" cy="725488"/>
          </a:xfrm>
          <a:prstGeom prst="rect">
            <a:avLst/>
          </a:prstGeom>
          <a:noFill/>
          <a:ln w="9525">
            <a:noFill/>
            <a:miter lim="800000"/>
            <a:headEnd/>
            <a:tailEnd/>
          </a:ln>
        </p:spPr>
      </p:pic>
      <p:pic>
        <p:nvPicPr>
          <p:cNvPr id="59399" name="Picture 7" descr="C:\Users\CEO\Desktop\dELETE\New Folder\GYN.jpg"/>
          <p:cNvPicPr>
            <a:picLocks noChangeAspect="1" noChangeArrowheads="1"/>
          </p:cNvPicPr>
          <p:nvPr/>
        </p:nvPicPr>
        <p:blipFill>
          <a:blip r:embed="rId8" cstate="print"/>
          <a:srcRect t="23438"/>
          <a:stretch>
            <a:fillRect/>
          </a:stretch>
        </p:blipFill>
        <p:spPr bwMode="auto">
          <a:xfrm>
            <a:off x="6786563" y="571500"/>
            <a:ext cx="1214437" cy="725488"/>
          </a:xfrm>
          <a:prstGeom prst="rect">
            <a:avLst/>
          </a:prstGeom>
          <a:noFill/>
          <a:ln w="9525">
            <a:noFill/>
            <a:miter lim="800000"/>
            <a:headEnd/>
            <a:tailEnd/>
          </a:ln>
        </p:spPr>
      </p:pic>
      <p:pic>
        <p:nvPicPr>
          <p:cNvPr id="59400" name="Picture 8" descr="C:\Users\CEO\Desktop\dELETE\New Folder\images1.jpg"/>
          <p:cNvPicPr>
            <a:picLocks noChangeAspect="1" noChangeArrowheads="1"/>
          </p:cNvPicPr>
          <p:nvPr/>
        </p:nvPicPr>
        <p:blipFill>
          <a:blip r:embed="rId9" cstate="print"/>
          <a:srcRect l="14999" r="21249"/>
          <a:stretch>
            <a:fillRect/>
          </a:stretch>
        </p:blipFill>
        <p:spPr bwMode="auto">
          <a:xfrm>
            <a:off x="0" y="561975"/>
            <a:ext cx="571500" cy="723900"/>
          </a:xfrm>
          <a:prstGeom prst="rect">
            <a:avLst/>
          </a:prstGeom>
          <a:noFill/>
          <a:ln w="9525">
            <a:noFill/>
            <a:miter lim="800000"/>
            <a:headEnd/>
            <a:tailEnd/>
          </a:ln>
        </p:spPr>
      </p:pic>
      <p:pic>
        <p:nvPicPr>
          <p:cNvPr id="59401" name="Picture 9" descr="C:\Users\CEO\Desktop\dELETE\New Folder\Kidney.jpg"/>
          <p:cNvPicPr>
            <a:picLocks noChangeAspect="1" noChangeArrowheads="1"/>
          </p:cNvPicPr>
          <p:nvPr/>
        </p:nvPicPr>
        <p:blipFill>
          <a:blip r:embed="rId10" cstate="print"/>
          <a:srcRect l="36292" t="11365" r="13811" b="9090"/>
          <a:stretch>
            <a:fillRect/>
          </a:stretch>
        </p:blipFill>
        <p:spPr bwMode="auto">
          <a:xfrm>
            <a:off x="785813" y="539750"/>
            <a:ext cx="642937" cy="746125"/>
          </a:xfrm>
          <a:prstGeom prst="rect">
            <a:avLst/>
          </a:prstGeom>
          <a:noFill/>
          <a:ln w="9525">
            <a:noFill/>
            <a:miter lim="800000"/>
            <a:headEnd/>
            <a:tailEnd/>
          </a:ln>
        </p:spPr>
      </p:pic>
      <p:pic>
        <p:nvPicPr>
          <p:cNvPr id="59402" name="Picture 10" descr="C:\Users\CEO\Desktop\dELETE\New Folder\Abdomen2.jpg"/>
          <p:cNvPicPr>
            <a:picLocks noChangeAspect="1" noChangeArrowheads="1"/>
          </p:cNvPicPr>
          <p:nvPr/>
        </p:nvPicPr>
        <p:blipFill>
          <a:blip r:embed="rId11" cstate="print"/>
          <a:srcRect/>
          <a:stretch>
            <a:fillRect/>
          </a:stretch>
        </p:blipFill>
        <p:spPr bwMode="auto">
          <a:xfrm>
            <a:off x="3643313" y="571500"/>
            <a:ext cx="857250" cy="728663"/>
          </a:xfrm>
          <a:prstGeom prst="rect">
            <a:avLst/>
          </a:prstGeom>
          <a:noFill/>
          <a:ln w="9525">
            <a:noFill/>
            <a:miter lim="800000"/>
            <a:headEnd/>
            <a:tailEnd/>
          </a:ln>
        </p:spPr>
      </p:pic>
      <p:pic>
        <p:nvPicPr>
          <p:cNvPr id="30" name="Picture 29" descr="SJ2DCA79FMN6CA71OX4MCAHC6BHGCA6M5ER4CAHOKT97CAJ6VXW2CAN3EIZBCARGJGZNCAQIVK7SCA7HVQR3CAXEIASCCAK5Y0FPCA6GFBWWCAWBF28DCA0B326PCAX85V9SCAJHK6YOCA1DCVXNCA3KZ8H9.jpg"/>
          <p:cNvPicPr>
            <a:picLocks noChangeAspect="1"/>
          </p:cNvPicPr>
          <p:nvPr/>
        </p:nvPicPr>
        <p:blipFill>
          <a:blip r:embed="rId12" cstate="print"/>
          <a:srcRect/>
          <a:stretch>
            <a:fillRect/>
          </a:stretch>
        </p:blipFill>
        <p:spPr bwMode="auto">
          <a:xfrm>
            <a:off x="2500313" y="642938"/>
            <a:ext cx="1000125" cy="652462"/>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9400"/>
                                        </p:tgtEl>
                                        <p:attrNameLst>
                                          <p:attrName>style.visibility</p:attrName>
                                        </p:attrNameLst>
                                      </p:cBhvr>
                                      <p:to>
                                        <p:strVal val="visible"/>
                                      </p:to>
                                    </p:set>
                                    <p:anim calcmode="lin" valueType="num">
                                      <p:cBhvr additive="base">
                                        <p:cTn id="7" dur="500" fill="hold"/>
                                        <p:tgtEl>
                                          <p:spTgt spid="59400"/>
                                        </p:tgtEl>
                                        <p:attrNameLst>
                                          <p:attrName>ppt_x</p:attrName>
                                        </p:attrNameLst>
                                      </p:cBhvr>
                                      <p:tavLst>
                                        <p:tav tm="0">
                                          <p:val>
                                            <p:strVal val="#ppt_x"/>
                                          </p:val>
                                        </p:tav>
                                        <p:tav tm="100000">
                                          <p:val>
                                            <p:strVal val="#ppt_x"/>
                                          </p:val>
                                        </p:tav>
                                      </p:tavLst>
                                    </p:anim>
                                    <p:anim calcmode="lin" valueType="num">
                                      <p:cBhvr additive="base">
                                        <p:cTn id="8" dur="500" fill="hold"/>
                                        <p:tgtEl>
                                          <p:spTgt spid="5940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9401"/>
                                        </p:tgtEl>
                                        <p:attrNameLst>
                                          <p:attrName>style.visibility</p:attrName>
                                        </p:attrNameLst>
                                      </p:cBhvr>
                                      <p:to>
                                        <p:strVal val="visible"/>
                                      </p:to>
                                    </p:set>
                                    <p:anim calcmode="lin" valueType="num">
                                      <p:cBhvr additive="base">
                                        <p:cTn id="11" dur="500" fill="hold"/>
                                        <p:tgtEl>
                                          <p:spTgt spid="59401"/>
                                        </p:tgtEl>
                                        <p:attrNameLst>
                                          <p:attrName>ppt_x</p:attrName>
                                        </p:attrNameLst>
                                      </p:cBhvr>
                                      <p:tavLst>
                                        <p:tav tm="0">
                                          <p:val>
                                            <p:strVal val="#ppt_x"/>
                                          </p:val>
                                        </p:tav>
                                        <p:tav tm="100000">
                                          <p:val>
                                            <p:strVal val="#ppt_x"/>
                                          </p:val>
                                        </p:tav>
                                      </p:tavLst>
                                    </p:anim>
                                    <p:anim calcmode="lin" valueType="num">
                                      <p:cBhvr additive="base">
                                        <p:cTn id="12" dur="500" fill="hold"/>
                                        <p:tgtEl>
                                          <p:spTgt spid="59401"/>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59395"/>
                                        </p:tgtEl>
                                        <p:attrNameLst>
                                          <p:attrName>style.visibility</p:attrName>
                                        </p:attrNameLst>
                                      </p:cBhvr>
                                      <p:to>
                                        <p:strVal val="visible"/>
                                      </p:to>
                                    </p:set>
                                    <p:anim calcmode="lin" valueType="num">
                                      <p:cBhvr additive="base">
                                        <p:cTn id="15" dur="500" fill="hold"/>
                                        <p:tgtEl>
                                          <p:spTgt spid="59395"/>
                                        </p:tgtEl>
                                        <p:attrNameLst>
                                          <p:attrName>ppt_x</p:attrName>
                                        </p:attrNameLst>
                                      </p:cBhvr>
                                      <p:tavLst>
                                        <p:tav tm="0">
                                          <p:val>
                                            <p:strVal val="#ppt_x"/>
                                          </p:val>
                                        </p:tav>
                                        <p:tav tm="100000">
                                          <p:val>
                                            <p:strVal val="#ppt_x"/>
                                          </p:val>
                                        </p:tav>
                                      </p:tavLst>
                                    </p:anim>
                                    <p:anim calcmode="lin" valueType="num">
                                      <p:cBhvr additive="base">
                                        <p:cTn id="16" dur="500" fill="hold"/>
                                        <p:tgtEl>
                                          <p:spTgt spid="59395"/>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59402"/>
                                        </p:tgtEl>
                                        <p:attrNameLst>
                                          <p:attrName>style.visibility</p:attrName>
                                        </p:attrNameLst>
                                      </p:cBhvr>
                                      <p:to>
                                        <p:strVal val="visible"/>
                                      </p:to>
                                    </p:set>
                                    <p:anim calcmode="lin" valueType="num">
                                      <p:cBhvr additive="base">
                                        <p:cTn id="23" dur="500" fill="hold"/>
                                        <p:tgtEl>
                                          <p:spTgt spid="59402"/>
                                        </p:tgtEl>
                                        <p:attrNameLst>
                                          <p:attrName>ppt_x</p:attrName>
                                        </p:attrNameLst>
                                      </p:cBhvr>
                                      <p:tavLst>
                                        <p:tav tm="0">
                                          <p:val>
                                            <p:strVal val="#ppt_x"/>
                                          </p:val>
                                        </p:tav>
                                        <p:tav tm="100000">
                                          <p:val>
                                            <p:strVal val="#ppt_x"/>
                                          </p:val>
                                        </p:tav>
                                      </p:tavLst>
                                    </p:anim>
                                    <p:anim calcmode="lin" valueType="num">
                                      <p:cBhvr additive="base">
                                        <p:cTn id="24" dur="500" fill="hold"/>
                                        <p:tgtEl>
                                          <p:spTgt spid="59402"/>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59394"/>
                                        </p:tgtEl>
                                        <p:attrNameLst>
                                          <p:attrName>style.visibility</p:attrName>
                                        </p:attrNameLst>
                                      </p:cBhvr>
                                      <p:to>
                                        <p:strVal val="visible"/>
                                      </p:to>
                                    </p:set>
                                    <p:anim calcmode="lin" valueType="num">
                                      <p:cBhvr additive="base">
                                        <p:cTn id="27" dur="500" fill="hold"/>
                                        <p:tgtEl>
                                          <p:spTgt spid="59394"/>
                                        </p:tgtEl>
                                        <p:attrNameLst>
                                          <p:attrName>ppt_x</p:attrName>
                                        </p:attrNameLst>
                                      </p:cBhvr>
                                      <p:tavLst>
                                        <p:tav tm="0">
                                          <p:val>
                                            <p:strVal val="#ppt_x"/>
                                          </p:val>
                                        </p:tav>
                                        <p:tav tm="100000">
                                          <p:val>
                                            <p:strVal val="#ppt_x"/>
                                          </p:val>
                                        </p:tav>
                                      </p:tavLst>
                                    </p:anim>
                                    <p:anim calcmode="lin" valueType="num">
                                      <p:cBhvr additive="base">
                                        <p:cTn id="28" dur="500" fill="hold"/>
                                        <p:tgtEl>
                                          <p:spTgt spid="59394"/>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59396"/>
                                        </p:tgtEl>
                                        <p:attrNameLst>
                                          <p:attrName>style.visibility</p:attrName>
                                        </p:attrNameLst>
                                      </p:cBhvr>
                                      <p:to>
                                        <p:strVal val="visible"/>
                                      </p:to>
                                    </p:set>
                                    <p:anim calcmode="lin" valueType="num">
                                      <p:cBhvr additive="base">
                                        <p:cTn id="31" dur="500" fill="hold"/>
                                        <p:tgtEl>
                                          <p:spTgt spid="59396"/>
                                        </p:tgtEl>
                                        <p:attrNameLst>
                                          <p:attrName>ppt_x</p:attrName>
                                        </p:attrNameLst>
                                      </p:cBhvr>
                                      <p:tavLst>
                                        <p:tav tm="0">
                                          <p:val>
                                            <p:strVal val="#ppt_x"/>
                                          </p:val>
                                        </p:tav>
                                        <p:tav tm="100000">
                                          <p:val>
                                            <p:strVal val="#ppt_x"/>
                                          </p:val>
                                        </p:tav>
                                      </p:tavLst>
                                    </p:anim>
                                    <p:anim calcmode="lin" valueType="num">
                                      <p:cBhvr additive="base">
                                        <p:cTn id="32" dur="500" fill="hold"/>
                                        <p:tgtEl>
                                          <p:spTgt spid="59396"/>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59397"/>
                                        </p:tgtEl>
                                        <p:attrNameLst>
                                          <p:attrName>style.visibility</p:attrName>
                                        </p:attrNameLst>
                                      </p:cBhvr>
                                      <p:to>
                                        <p:strVal val="visible"/>
                                      </p:to>
                                    </p:set>
                                    <p:anim calcmode="lin" valueType="num">
                                      <p:cBhvr additive="base">
                                        <p:cTn id="35" dur="500" fill="hold"/>
                                        <p:tgtEl>
                                          <p:spTgt spid="59397"/>
                                        </p:tgtEl>
                                        <p:attrNameLst>
                                          <p:attrName>ppt_x</p:attrName>
                                        </p:attrNameLst>
                                      </p:cBhvr>
                                      <p:tavLst>
                                        <p:tav tm="0">
                                          <p:val>
                                            <p:strVal val="#ppt_x"/>
                                          </p:val>
                                        </p:tav>
                                        <p:tav tm="100000">
                                          <p:val>
                                            <p:strVal val="#ppt_x"/>
                                          </p:val>
                                        </p:tav>
                                      </p:tavLst>
                                    </p:anim>
                                    <p:anim calcmode="lin" valueType="num">
                                      <p:cBhvr additive="base">
                                        <p:cTn id="36" dur="500" fill="hold"/>
                                        <p:tgtEl>
                                          <p:spTgt spid="59397"/>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59399"/>
                                        </p:tgtEl>
                                        <p:attrNameLst>
                                          <p:attrName>style.visibility</p:attrName>
                                        </p:attrNameLst>
                                      </p:cBhvr>
                                      <p:to>
                                        <p:strVal val="visible"/>
                                      </p:to>
                                    </p:set>
                                    <p:anim calcmode="lin" valueType="num">
                                      <p:cBhvr additive="base">
                                        <p:cTn id="39" dur="500" fill="hold"/>
                                        <p:tgtEl>
                                          <p:spTgt spid="59399"/>
                                        </p:tgtEl>
                                        <p:attrNameLst>
                                          <p:attrName>ppt_x</p:attrName>
                                        </p:attrNameLst>
                                      </p:cBhvr>
                                      <p:tavLst>
                                        <p:tav tm="0">
                                          <p:val>
                                            <p:strVal val="#ppt_x"/>
                                          </p:val>
                                        </p:tav>
                                        <p:tav tm="100000">
                                          <p:val>
                                            <p:strVal val="#ppt_x"/>
                                          </p:val>
                                        </p:tav>
                                      </p:tavLst>
                                    </p:anim>
                                    <p:anim calcmode="lin" valueType="num">
                                      <p:cBhvr additive="base">
                                        <p:cTn id="40" dur="500" fill="hold"/>
                                        <p:tgtEl>
                                          <p:spTgt spid="59399"/>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stCondLst>
                                    <p:cond delay="0"/>
                                  </p:stCondLst>
                                  <p:childTnLst>
                                    <p:set>
                                      <p:cBhvr>
                                        <p:cTn id="42" dur="1" fill="hold">
                                          <p:stCondLst>
                                            <p:cond delay="0"/>
                                          </p:stCondLst>
                                        </p:cTn>
                                        <p:tgtEl>
                                          <p:spTgt spid="59398"/>
                                        </p:tgtEl>
                                        <p:attrNameLst>
                                          <p:attrName>style.visibility</p:attrName>
                                        </p:attrNameLst>
                                      </p:cBhvr>
                                      <p:to>
                                        <p:strVal val="visible"/>
                                      </p:to>
                                    </p:set>
                                    <p:anim calcmode="lin" valueType="num">
                                      <p:cBhvr additive="base">
                                        <p:cTn id="43" dur="500" fill="hold"/>
                                        <p:tgtEl>
                                          <p:spTgt spid="59398"/>
                                        </p:tgtEl>
                                        <p:attrNameLst>
                                          <p:attrName>ppt_x</p:attrName>
                                        </p:attrNameLst>
                                      </p:cBhvr>
                                      <p:tavLst>
                                        <p:tav tm="0">
                                          <p:val>
                                            <p:strVal val="#ppt_x"/>
                                          </p:val>
                                        </p:tav>
                                        <p:tav tm="100000">
                                          <p:val>
                                            <p:strVal val="#ppt_x"/>
                                          </p:val>
                                        </p:tav>
                                      </p:tavLst>
                                    </p:anim>
                                    <p:anim calcmode="lin" valueType="num">
                                      <p:cBhvr additive="base">
                                        <p:cTn id="44" dur="500" fill="hold"/>
                                        <p:tgtEl>
                                          <p:spTgt spid="59398"/>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0-#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1" fill="hold" grpId="0" nodeType="with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additive="base">
                                        <p:cTn id="57" dur="500" fill="hold"/>
                                        <p:tgtEl>
                                          <p:spTgt spid="6"/>
                                        </p:tgtEl>
                                        <p:attrNameLst>
                                          <p:attrName>ppt_x</p:attrName>
                                        </p:attrNameLst>
                                      </p:cBhvr>
                                      <p:tavLst>
                                        <p:tav tm="0">
                                          <p:val>
                                            <p:strVal val="#ppt_x"/>
                                          </p:val>
                                        </p:tav>
                                        <p:tav tm="100000">
                                          <p:val>
                                            <p:strVal val="#ppt_x"/>
                                          </p:val>
                                        </p:tav>
                                      </p:tavLst>
                                    </p:anim>
                                    <p:anim calcmode="lin" valueType="num">
                                      <p:cBhvr additive="base">
                                        <p:cTn id="5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1"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ppt_x"/>
                                          </p:val>
                                        </p:tav>
                                        <p:tav tm="100000">
                                          <p:val>
                                            <p:strVal val="#ppt_x"/>
                                          </p:val>
                                        </p:tav>
                                      </p:tavLst>
                                    </p:anim>
                                    <p:anim calcmode="lin" valueType="num">
                                      <p:cBhvr additive="base">
                                        <p:cTn id="64" dur="500" fill="hold"/>
                                        <p:tgtEl>
                                          <p:spTgt spid="9"/>
                                        </p:tgtEl>
                                        <p:attrNameLst>
                                          <p:attrName>ppt_y</p:attrName>
                                        </p:attrNameLst>
                                      </p:cBhvr>
                                      <p:tavLst>
                                        <p:tav tm="0">
                                          <p:val>
                                            <p:strVal val="0-#ppt_h/2"/>
                                          </p:val>
                                        </p:tav>
                                        <p:tav tm="100000">
                                          <p:val>
                                            <p:strVal val="#ppt_y"/>
                                          </p:val>
                                        </p:tav>
                                      </p:tavLst>
                                    </p:anim>
                                  </p:childTnLst>
                                </p:cTn>
                              </p:par>
                              <p:par>
                                <p:cTn id="65" presetID="2" presetClass="entr" presetSubtype="1" fill="hold"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0-#ppt_h/2"/>
                                          </p:val>
                                        </p:tav>
                                        <p:tav tm="100000">
                                          <p:val>
                                            <p:strVal val="#ppt_y"/>
                                          </p:val>
                                        </p:tav>
                                      </p:tavLst>
                                    </p:anim>
                                  </p:childTnLst>
                                </p:cTn>
                              </p:par>
                              <p:par>
                                <p:cTn id="69" presetID="2" presetClass="entr" presetSubtype="1"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ppt_x"/>
                                          </p:val>
                                        </p:tav>
                                        <p:tav tm="100000">
                                          <p:val>
                                            <p:strVal val="#ppt_x"/>
                                          </p:val>
                                        </p:tav>
                                      </p:tavLst>
                                    </p:anim>
                                    <p:anim calcmode="lin" valueType="num">
                                      <p:cBhvr additive="base">
                                        <p:cTn id="72"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1"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additive="base">
                                        <p:cTn id="81" dur="500" fill="hold"/>
                                        <p:tgtEl>
                                          <p:spTgt spid="18"/>
                                        </p:tgtEl>
                                        <p:attrNameLst>
                                          <p:attrName>ppt_x</p:attrName>
                                        </p:attrNameLst>
                                      </p:cBhvr>
                                      <p:tavLst>
                                        <p:tav tm="0">
                                          <p:val>
                                            <p:strVal val="#ppt_x"/>
                                          </p:val>
                                        </p:tav>
                                        <p:tav tm="100000">
                                          <p:val>
                                            <p:strVal val="#ppt_x"/>
                                          </p:val>
                                        </p:tav>
                                      </p:tavLst>
                                    </p:anim>
                                    <p:anim calcmode="lin" valueType="num">
                                      <p:cBhvr additive="base">
                                        <p:cTn id="82" dur="500" fill="hold"/>
                                        <p:tgtEl>
                                          <p:spTgt spid="18"/>
                                        </p:tgtEl>
                                        <p:attrNameLst>
                                          <p:attrName>ppt_y</p:attrName>
                                        </p:attrNameLst>
                                      </p:cBhvr>
                                      <p:tavLst>
                                        <p:tav tm="0">
                                          <p:val>
                                            <p:strVal val="0-#ppt_h/2"/>
                                          </p:val>
                                        </p:tav>
                                        <p:tav tm="100000">
                                          <p:val>
                                            <p:strVal val="#ppt_y"/>
                                          </p:val>
                                        </p:tav>
                                      </p:tavLst>
                                    </p:anim>
                                  </p:childTnLst>
                                </p:cTn>
                              </p:par>
                              <p:par>
                                <p:cTn id="83" presetID="2" presetClass="entr" presetSubtype="1" fill="hold" grpId="0" nodeType="with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fill="hold"/>
                                        <p:tgtEl>
                                          <p:spTgt spid="16"/>
                                        </p:tgtEl>
                                        <p:attrNameLst>
                                          <p:attrName>ppt_x</p:attrName>
                                        </p:attrNameLst>
                                      </p:cBhvr>
                                      <p:tavLst>
                                        <p:tav tm="0">
                                          <p:val>
                                            <p:strVal val="#ppt_x"/>
                                          </p:val>
                                        </p:tav>
                                        <p:tav tm="100000">
                                          <p:val>
                                            <p:strVal val="#ppt_x"/>
                                          </p:val>
                                        </p:tav>
                                      </p:tavLst>
                                    </p:anim>
                                    <p:anim calcmode="lin" valueType="num">
                                      <p:cBhvr additive="base">
                                        <p:cTn id="86"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1" grpId="0" animBg="1"/>
      <p:bldP spid="15" grpId="0" animBg="1"/>
      <p:bldP spid="16"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1" name="Picture 8" descr="k0647733.jpg"/>
          <p:cNvPicPr>
            <a:picLocks noChangeAspect="1"/>
          </p:cNvPicPr>
          <p:nvPr/>
        </p:nvPicPr>
        <p:blipFill>
          <a:blip r:embed="rId2" cstate="print"/>
          <a:srcRect/>
          <a:stretch>
            <a:fillRect/>
          </a:stretch>
        </p:blipFill>
        <p:spPr bwMode="auto">
          <a:xfrm>
            <a:off x="6336926" y="0"/>
            <a:ext cx="1771650" cy="1709738"/>
          </a:xfrm>
          <a:prstGeom prst="rect">
            <a:avLst/>
          </a:prstGeom>
          <a:noFill/>
          <a:ln w="9525">
            <a:noFill/>
            <a:miter lim="800000"/>
            <a:headEnd/>
            <a:tailEnd/>
          </a:ln>
        </p:spPr>
      </p:pic>
      <p:sp>
        <p:nvSpPr>
          <p:cNvPr id="5" name="Pentagon 4"/>
          <p:cNvSpPr/>
          <p:nvPr/>
        </p:nvSpPr>
        <p:spPr>
          <a:xfrm>
            <a:off x="0" y="0"/>
            <a:ext cx="4948238" cy="457200"/>
          </a:xfrm>
          <a:prstGeom prst="homePlate">
            <a:avLst/>
          </a:prstGeom>
        </p:spPr>
        <p:style>
          <a:lnRef idx="1">
            <a:schemeClr val="accent1"/>
          </a:lnRef>
          <a:fillRef idx="3">
            <a:schemeClr val="accent1"/>
          </a:fillRef>
          <a:effectRef idx="2">
            <a:schemeClr val="accent1"/>
          </a:effectRef>
          <a:fontRef idx="minor">
            <a:schemeClr val="lt1"/>
          </a:fontRef>
        </p:style>
        <p:txBody>
          <a:bodyPr anchor="ctr"/>
          <a:lstStyle/>
          <a:p>
            <a:pPr>
              <a:lnSpc>
                <a:spcPct val="115000"/>
              </a:lnSpc>
              <a:defRPr/>
            </a:pPr>
            <a:r>
              <a:rPr lang="en-US" altLang="zh-CN" sz="1600" b="1" dirty="0">
                <a:solidFill>
                  <a:schemeClr val="bg1"/>
                </a:solidFill>
              </a:rPr>
              <a:t>Cashless Treatment package</a:t>
            </a:r>
          </a:p>
        </p:txBody>
      </p:sp>
      <p:pic>
        <p:nvPicPr>
          <p:cNvPr id="6" name="Picture 4"/>
          <p:cNvPicPr>
            <a:picLocks noChangeAspect="1" noChangeArrowheads="1"/>
          </p:cNvPicPr>
          <p:nvPr/>
        </p:nvPicPr>
        <p:blipFill>
          <a:blip r:embed="rId3" cstate="print"/>
          <a:srcRect/>
          <a:stretch>
            <a:fillRect/>
          </a:stretch>
        </p:blipFill>
        <p:spPr bwMode="auto">
          <a:xfrm>
            <a:off x="4443413" y="1681162"/>
            <a:ext cx="4400550" cy="27654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 Box 31" descr="10%"/>
          <p:cNvSpPr txBox="1">
            <a:spLocks noChangeArrowheads="1"/>
          </p:cNvSpPr>
          <p:nvPr/>
        </p:nvSpPr>
        <p:spPr bwMode="auto">
          <a:xfrm>
            <a:off x="152400" y="1676400"/>
            <a:ext cx="3733800" cy="3140075"/>
          </a:xfrm>
          <a:prstGeom prst="rect">
            <a:avLst/>
          </a:prstGeom>
          <a:noFill/>
          <a:ln w="12700" algn="ctr">
            <a:noFill/>
            <a:miter lim="800000"/>
            <a:headEnd/>
            <a:tailEnd/>
          </a:ln>
        </p:spPr>
        <p:txBody>
          <a:bodyPr>
            <a:spAutoFit/>
          </a:bodyPr>
          <a:lstStyle/>
          <a:p>
            <a:pPr>
              <a:spcBef>
                <a:spcPct val="50000"/>
              </a:spcBef>
              <a:buFont typeface="Wingdings" pitchFamily="2" charset="2"/>
              <a:buChar char="ü"/>
            </a:pPr>
            <a:r>
              <a:rPr lang="en-US" sz="2000">
                <a:cs typeface="Arial" charset="0"/>
              </a:rPr>
              <a:t>  </a:t>
            </a:r>
            <a:r>
              <a:rPr lang="en-US" sz="2000" b="1">
                <a:cs typeface="Arial" charset="0"/>
              </a:rPr>
              <a:t>Screening</a:t>
            </a:r>
          </a:p>
          <a:p>
            <a:pPr>
              <a:spcBef>
                <a:spcPct val="50000"/>
              </a:spcBef>
              <a:buFont typeface="Wingdings" pitchFamily="2" charset="2"/>
              <a:buChar char="ü"/>
            </a:pPr>
            <a:r>
              <a:rPr lang="en-US" sz="2000" b="1">
                <a:cs typeface="Arial" charset="0"/>
              </a:rPr>
              <a:t>  Testing and Diagnosis</a:t>
            </a:r>
          </a:p>
          <a:p>
            <a:pPr>
              <a:spcBef>
                <a:spcPct val="50000"/>
              </a:spcBef>
              <a:buFont typeface="Wingdings" pitchFamily="2" charset="2"/>
              <a:buChar char="ü"/>
            </a:pPr>
            <a:r>
              <a:rPr lang="en-US" sz="2000" b="1">
                <a:cs typeface="Arial" charset="0"/>
              </a:rPr>
              <a:t>  Medical treatment</a:t>
            </a:r>
          </a:p>
          <a:p>
            <a:pPr>
              <a:spcBef>
                <a:spcPct val="50000"/>
              </a:spcBef>
              <a:buFont typeface="Wingdings" pitchFamily="2" charset="2"/>
              <a:buChar char="ü"/>
            </a:pPr>
            <a:r>
              <a:rPr lang="en-US" sz="2000" b="1">
                <a:cs typeface="Arial" charset="0"/>
              </a:rPr>
              <a:t>  Medicine</a:t>
            </a:r>
          </a:p>
          <a:p>
            <a:pPr>
              <a:spcBef>
                <a:spcPct val="50000"/>
              </a:spcBef>
              <a:buFont typeface="Wingdings" pitchFamily="2" charset="2"/>
              <a:buChar char="ü"/>
            </a:pPr>
            <a:r>
              <a:rPr lang="en-US" sz="2000" b="1">
                <a:cs typeface="Arial" charset="0"/>
              </a:rPr>
              <a:t>  Transport</a:t>
            </a:r>
          </a:p>
          <a:p>
            <a:pPr>
              <a:spcBef>
                <a:spcPct val="50000"/>
              </a:spcBef>
              <a:buFont typeface="Wingdings" pitchFamily="2" charset="2"/>
              <a:buChar char="ü"/>
            </a:pPr>
            <a:r>
              <a:rPr lang="en-US" sz="2000" b="1">
                <a:cs typeface="Arial" charset="0"/>
              </a:rPr>
              <a:t>  Food</a:t>
            </a:r>
          </a:p>
          <a:p>
            <a:pPr>
              <a:spcBef>
                <a:spcPct val="50000"/>
              </a:spcBef>
              <a:buFont typeface="Wingdings" pitchFamily="2" charset="2"/>
              <a:buChar char="ü"/>
            </a:pPr>
            <a:r>
              <a:rPr lang="en-US" sz="2000" b="1">
                <a:cs typeface="Arial" charset="0"/>
              </a:rPr>
              <a:t>  Follow-up treatment</a:t>
            </a:r>
          </a:p>
        </p:txBody>
      </p:sp>
      <p:sp>
        <p:nvSpPr>
          <p:cNvPr id="35845" name="TextBox 7"/>
          <p:cNvSpPr txBox="1">
            <a:spLocks noChangeArrowheads="1"/>
          </p:cNvSpPr>
          <p:nvPr/>
        </p:nvSpPr>
        <p:spPr bwMode="auto">
          <a:xfrm>
            <a:off x="0" y="890588"/>
            <a:ext cx="6553200" cy="671512"/>
          </a:xfrm>
          <a:prstGeom prst="rect">
            <a:avLst/>
          </a:prstGeom>
          <a:noFill/>
          <a:ln w="9525">
            <a:noFill/>
            <a:miter lim="800000"/>
            <a:headEnd/>
            <a:tailEnd/>
          </a:ln>
        </p:spPr>
        <p:txBody>
          <a:bodyPr>
            <a:spAutoFit/>
          </a:bodyPr>
          <a:lstStyle/>
          <a:p>
            <a:r>
              <a:rPr lang="en-US" sz="2000" b="1">
                <a:cs typeface="Arial" charset="0"/>
              </a:rPr>
              <a:t>Each package covers the cost of the following:</a:t>
            </a:r>
          </a:p>
          <a:p>
            <a:endParaRPr lang="en-US"/>
          </a:p>
        </p:txBody>
      </p:sp>
      <p:sp>
        <p:nvSpPr>
          <p:cNvPr id="11" name="Snip Single Corner Rectangle 10"/>
          <p:cNvSpPr/>
          <p:nvPr/>
        </p:nvSpPr>
        <p:spPr>
          <a:xfrm>
            <a:off x="371475" y="5148263"/>
            <a:ext cx="3643313" cy="766762"/>
          </a:xfrm>
          <a:prstGeom prst="snip1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600" b="1" dirty="0">
                <a:solidFill>
                  <a:schemeClr val="bg1"/>
                </a:solidFill>
                <a:cs typeface="Arial" pitchFamily="34" charset="0"/>
              </a:rPr>
              <a:t>Packages are standardized in consultation with Medical experts</a:t>
            </a:r>
          </a:p>
        </p:txBody>
      </p:sp>
      <p:pic>
        <p:nvPicPr>
          <p:cNvPr id="8" name="Picture 7" descr="logo1.gif"/>
          <p:cNvPicPr>
            <a:picLocks noChangeAspect="1"/>
          </p:cNvPicPr>
          <p:nvPr/>
        </p:nvPicPr>
        <p:blipFill>
          <a:blip r:embed="rId4" cstate="print"/>
          <a:stretch>
            <a:fillRect/>
          </a:stretch>
        </p:blipFill>
        <p:spPr>
          <a:xfrm>
            <a:off x="8362390" y="40341"/>
            <a:ext cx="714375" cy="77152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in)">
                                      <p:cBhvr>
                                        <p:cTn id="7" dur="500"/>
                                        <p:tgtEl>
                                          <p:spTgt spid="7">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ox(in)">
                                      <p:cBhvr>
                                        <p:cTn id="10" dur="500"/>
                                        <p:tgtEl>
                                          <p:spTgt spid="7">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box(in)">
                                      <p:cBhvr>
                                        <p:cTn id="13" dur="500"/>
                                        <p:tgtEl>
                                          <p:spTgt spid="7">
                                            <p:txEl>
                                              <p:pRg st="2" end="2"/>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box(in)">
                                      <p:cBhvr>
                                        <p:cTn id="16" dur="500"/>
                                        <p:tgtEl>
                                          <p:spTgt spid="7">
                                            <p:txEl>
                                              <p:pRg st="3" end="3"/>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box(in)">
                                      <p:cBhvr>
                                        <p:cTn id="19" dur="500"/>
                                        <p:tgtEl>
                                          <p:spTgt spid="7">
                                            <p:txEl>
                                              <p:pRg st="4" end="4"/>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box(in)">
                                      <p:cBhvr>
                                        <p:cTn id="22" dur="500"/>
                                        <p:tgtEl>
                                          <p:spTgt spid="7">
                                            <p:txEl>
                                              <p:pRg st="5" end="5"/>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Effect transition="in" filter="box(in)">
                                      <p:cBhvr>
                                        <p:cTn id="25" dur="500"/>
                                        <p:tgtEl>
                                          <p:spTgt spid="7">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heckerboard(across)">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4E84C4"/>
      </a:accent1>
      <a:accent2>
        <a:srgbClr val="6CCFF6"/>
      </a:accent2>
      <a:accent3>
        <a:srgbClr val="FFFFFF"/>
      </a:accent3>
      <a:accent4>
        <a:srgbClr val="000000"/>
      </a:accent4>
      <a:accent5>
        <a:srgbClr val="B2C2DE"/>
      </a:accent5>
      <a:accent6>
        <a:srgbClr val="61BBDF"/>
      </a:accent6>
      <a:hlink>
        <a:srgbClr val="54B948"/>
      </a:hlink>
      <a:folHlink>
        <a:srgbClr val="EF4135"/>
      </a:folHlink>
    </a:clrScheme>
    <a:fontScheme name="Default Design">
      <a:majorFont>
        <a:latin typeface="Myriad Pro"/>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4E84C4"/>
        </a:accent1>
        <a:accent2>
          <a:srgbClr val="6CCFF6"/>
        </a:accent2>
        <a:accent3>
          <a:srgbClr val="FFFFFF"/>
        </a:accent3>
        <a:accent4>
          <a:srgbClr val="000000"/>
        </a:accent4>
        <a:accent5>
          <a:srgbClr val="B2C2DE"/>
        </a:accent5>
        <a:accent6>
          <a:srgbClr val="61BBDF"/>
        </a:accent6>
        <a:hlink>
          <a:srgbClr val="54B948"/>
        </a:hlink>
        <a:folHlink>
          <a:srgbClr val="EF413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vider1">
  <a:themeElements>
    <a:clrScheme name="Divider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vider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vider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vider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vider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vider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vider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vider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vider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vider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vider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vider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vider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8636</TotalTime>
  <Words>1440</Words>
  <Application>Microsoft Office PowerPoint</Application>
  <PresentationFormat>On-screen Show (4:3)</PresentationFormat>
  <Paragraphs>373</Paragraphs>
  <Slides>33</Slides>
  <Notes>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33</vt:i4>
      </vt:variant>
    </vt:vector>
  </HeadingPairs>
  <TitlesOfParts>
    <vt:vector size="36" baseType="lpstr">
      <vt:lpstr>Default Design</vt:lpstr>
      <vt:lpstr>Divider1</vt:lpstr>
      <vt:lpstr>Chart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Thank You</vt:lpstr>
    </vt:vector>
  </TitlesOfParts>
  <Company>Tata Consultancy Services 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110883</cp:lastModifiedBy>
  <cp:revision>792</cp:revision>
  <dcterms:created xsi:type="dcterms:W3CDTF">2006-10-10T04:14:58Z</dcterms:created>
  <dcterms:modified xsi:type="dcterms:W3CDTF">2009-10-12T06:53:46Z</dcterms:modified>
</cp:coreProperties>
</file>